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3" r:id="rId1"/>
  </p:sldMasterIdLst>
  <p:notesMasterIdLst>
    <p:notesMasterId r:id="rId25"/>
  </p:notesMasterIdLst>
  <p:sldIdLst>
    <p:sldId id="256" r:id="rId2"/>
    <p:sldId id="265" r:id="rId3"/>
    <p:sldId id="283" r:id="rId4"/>
    <p:sldId id="284" r:id="rId5"/>
    <p:sldId id="285" r:id="rId6"/>
    <p:sldId id="270" r:id="rId7"/>
    <p:sldId id="296" r:id="rId8"/>
    <p:sldId id="297" r:id="rId9"/>
    <p:sldId id="298" r:id="rId10"/>
    <p:sldId id="299" r:id="rId11"/>
    <p:sldId id="278" r:id="rId12"/>
    <p:sldId id="300" r:id="rId13"/>
    <p:sldId id="304" r:id="rId14"/>
    <p:sldId id="302" r:id="rId15"/>
    <p:sldId id="303" r:id="rId16"/>
    <p:sldId id="305" r:id="rId17"/>
    <p:sldId id="290" r:id="rId18"/>
    <p:sldId id="293" r:id="rId19"/>
    <p:sldId id="294" r:id="rId20"/>
    <p:sldId id="306" r:id="rId21"/>
    <p:sldId id="274" r:id="rId22"/>
    <p:sldId id="301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MOU [4]" lastIdx="1" clrIdx="6">
    <p:extLst/>
  </p:cmAuthor>
  <p:cmAuthor id="1" name="Microsoft Office User" initials="MOU" lastIdx="0" clrIdx="0">
    <p:extLst/>
  </p:cmAuthor>
  <p:cmAuthor id="8" name="Microsoft Office User" initials="MOU [5]" lastIdx="1" clrIdx="7">
    <p:extLst/>
  </p:cmAuthor>
  <p:cmAuthor id="2" name="Microsoft Office User" initials="MOU [2]" lastIdx="0" clrIdx="1">
    <p:extLst/>
  </p:cmAuthor>
  <p:cmAuthor id="3" name="Microsoft Office User" initials="MOU [3]" lastIdx="1" clrIdx="2">
    <p:extLst/>
  </p:cmAuthor>
  <p:cmAuthor id="4" name="Microsoft Office User" initials="MOU [3] [2]" lastIdx="1" clrIdx="3">
    <p:extLst/>
  </p:cmAuthor>
  <p:cmAuthor id="5" name="Microsoft Office User" initials="MOU [3] [3]" lastIdx="1" clrIdx="4">
    <p:extLst/>
  </p:cmAuthor>
  <p:cmAuthor id="6" name="Microsoft Office User" initials="MOU [3] [4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313"/>
    <p:restoredTop sz="73760"/>
  </p:normalViewPr>
  <p:slideViewPr>
    <p:cSldViewPr snapToGrid="0" snapToObjects="1">
      <p:cViewPr>
        <p:scale>
          <a:sx n="80" d="100"/>
          <a:sy n="80" d="100"/>
        </p:scale>
        <p:origin x="9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7A512-B076-E144-8617-8DD88E8C892B}" type="datetimeFigureOut">
              <a:rPr lang="en-US" smtClean="0"/>
              <a:t>5/19/16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62497-79F0-3A45-BD92-B9F178F7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4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://quod.lib.umich.edu/c/cohenaids/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Agradecer</a:t>
            </a:r>
            <a:r>
              <a:rPr lang="en-US" dirty="0" smtClean="0"/>
              <a:t> a la </a:t>
            </a:r>
            <a:r>
              <a:rPr lang="en-US" dirty="0" err="1" smtClean="0"/>
              <a:t>comunidad</a:t>
            </a:r>
            <a:r>
              <a:rPr lang="en-US" dirty="0" smtClean="0"/>
              <a:t> de </a:t>
            </a:r>
            <a:r>
              <a:rPr lang="en-US" dirty="0" err="1" smtClean="0"/>
              <a:t>práctica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invitación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Mencionar</a:t>
            </a:r>
            <a:r>
              <a:rPr lang="en-US" dirty="0" smtClean="0"/>
              <a:t> que </a:t>
            </a:r>
            <a:r>
              <a:rPr lang="en-US" dirty="0" err="1" smtClean="0"/>
              <a:t>Voutssás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referencia</a:t>
            </a:r>
            <a:r>
              <a:rPr lang="en-US" dirty="0" smtClean="0"/>
              <a:t> a La </a:t>
            </a:r>
            <a:r>
              <a:rPr lang="en-US" dirty="0" err="1" smtClean="0"/>
              <a:t>Biblioteca</a:t>
            </a:r>
            <a:r>
              <a:rPr lang="en-US" dirty="0" smtClean="0"/>
              <a:t> de Babel de Jorge Luis Borges.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92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Enfocar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parte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planificación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Crear</a:t>
            </a:r>
            <a:r>
              <a:rPr lang="en-US" baseline="0" dirty="0" smtClean="0"/>
              <a:t> un slide </a:t>
            </a:r>
            <a:r>
              <a:rPr lang="en-US" baseline="0" dirty="0" err="1" smtClean="0"/>
              <a:t>aparte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tema</a:t>
            </a:r>
            <a:r>
              <a:rPr lang="en-US" baseline="0" dirty="0" smtClean="0"/>
              <a:t> de copyright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43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Jon Cohen AIDS Research Collection Digitization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(put slide of website screen)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 Cohen is a science reporter for Science magazine, 1990-present. Materials in the collection were collected by Cohen during his research on AIDS and the writing of his 2001 book, Shots in the Dark: The Wayward Search for an AIDS Vaccine. Includes correspondence, reports, journals articles, newsletters, activist materials, corporate promotional materials and conference materials relating to AIDS.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Mostrar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finding aid y el statement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copyright.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Figure 1 in p.51. (5,463 documents)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Staff identified 1,377 unique copyright holders (51).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Of the 1,377 unique copyright holders represented in the collection, the largest portion (658) was made up of copyright holders in the “Individual” category. (53)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Copyright holder response: Project staff were able to determine the type of copyright holder for 744 of the answered permission requests. (55) Most gave permission for all copyright (57)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04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institutions obtain information about the copyright status of items as part of the acquisition process.</a:t>
            </a:r>
            <a:r>
              <a:rPr lang="en-US" dirty="0" smtClean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4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Herencia</a:t>
            </a:r>
            <a:r>
              <a:rPr lang="en-US" baseline="0" dirty="0" smtClean="0"/>
              <a:t> Cultural: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El </a:t>
            </a:r>
            <a:r>
              <a:rPr lang="en-US" baseline="0" dirty="0" err="1" smtClean="0"/>
              <a:t>concepto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herencia</a:t>
            </a:r>
            <a:r>
              <a:rPr lang="en-US" baseline="0" dirty="0" smtClean="0"/>
              <a:t> cultural se ha </a:t>
            </a:r>
            <a:r>
              <a:rPr lang="en-US" baseline="0" dirty="0" err="1" smtClean="0"/>
              <a:t>movido</a:t>
            </a:r>
            <a:r>
              <a:rPr lang="en-US" baseline="0" dirty="0" smtClean="0"/>
              <a:t> mas </a:t>
            </a:r>
            <a:r>
              <a:rPr lang="en-US" baseline="0" dirty="0" err="1" smtClean="0"/>
              <a:t>alla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objetos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museos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edificios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historicos</a:t>
            </a:r>
            <a:r>
              <a:rPr lang="en-US" baseline="0" dirty="0" smtClean="0"/>
              <a:t>. Este </a:t>
            </a:r>
            <a:r>
              <a:rPr lang="en-US" baseline="0" dirty="0" err="1" smtClean="0"/>
              <a:t>concepto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dentro</a:t>
            </a:r>
            <a:r>
              <a:rPr lang="en-US" baseline="0" dirty="0" smtClean="0"/>
              <a:t> de las </a:t>
            </a:r>
            <a:r>
              <a:rPr lang="en-US" baseline="0" dirty="0" err="1" smtClean="0"/>
              <a:t>ciecnias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informacion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procesos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divulgar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compartir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memorias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colectivas</a:t>
            </a:r>
            <a:r>
              <a:rPr lang="en-US" baseline="0" dirty="0" smtClean="0"/>
              <a:t>. El </a:t>
            </a:r>
            <a:r>
              <a:rPr lang="en-US" baseline="0" dirty="0" err="1" smtClean="0"/>
              <a:t>concepto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usa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un context cultural, politico, y social.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temática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y/o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entre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 solo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área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Ciencia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visibilizar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integración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archivos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plexo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representaciones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simbólicas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corpóreas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articulen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herencia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cultural”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ciudadanos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búsquedas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identitario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Humanidades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digitales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El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tecnologias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medios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digitales</a:t>
            </a:r>
            <a:r>
              <a:rPr lang="en-US" baseline="0" dirty="0" smtClean="0"/>
              <a:t> para el </a:t>
            </a:r>
            <a:r>
              <a:rPr lang="en-US" baseline="0" dirty="0" err="1" smtClean="0"/>
              <a:t>avance</a:t>
            </a:r>
            <a:r>
              <a:rPr lang="en-US" baseline="0" dirty="0" smtClean="0"/>
              <a:t> de las </a:t>
            </a:r>
            <a:r>
              <a:rPr lang="en-US" baseline="0" dirty="0" err="1" smtClean="0"/>
              <a:t>humanidades</a:t>
            </a:r>
            <a:r>
              <a:rPr lang="en-US" baseline="0" dirty="0" smtClean="0"/>
              <a:t>. 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Incorpora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materiales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digitalizados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materiales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originales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digitales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se areas de las </a:t>
            </a:r>
            <a:r>
              <a:rPr lang="en-US" baseline="0" dirty="0" err="1" smtClean="0"/>
              <a:t>humanidades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herramientas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digitales</a:t>
            </a:r>
            <a:r>
              <a:rPr lang="en-US" baseline="0" dirty="0" smtClean="0"/>
              <a:t>.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Potencial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difundir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estudios</a:t>
            </a:r>
            <a:r>
              <a:rPr lang="en-US" baseline="0" dirty="0" smtClean="0"/>
              <a:t> mas </a:t>
            </a:r>
            <a:r>
              <a:rPr lang="en-US" baseline="0" dirty="0" err="1" smtClean="0"/>
              <a:t>alla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publicaciones</a:t>
            </a:r>
            <a:r>
              <a:rPr lang="en-US" baseline="0" dirty="0" smtClean="0"/>
              <a:t>. 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¿</a:t>
            </a:r>
            <a:r>
              <a:rPr lang="en-US" baseline="0" dirty="0" err="1" smtClean="0"/>
              <a:t>Hablar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proyecto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fundación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Hacer</a:t>
            </a:r>
            <a:r>
              <a:rPr lang="en-US" baseline="0" dirty="0" smtClean="0"/>
              <a:t> </a:t>
            </a:r>
            <a:r>
              <a:rPr lang="en-US" baseline="0" dirty="0" smtClean="0"/>
              <a:t>la </a:t>
            </a:r>
            <a:r>
              <a:rPr lang="en-US" baseline="0" dirty="0" err="1" smtClean="0"/>
              <a:t>transición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archivos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participativos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Sobre</a:t>
            </a:r>
            <a:r>
              <a:rPr lang="en-US" baseline="0" dirty="0" smtClean="0"/>
              <a:t> CHI: https://</a:t>
            </a:r>
            <a:r>
              <a:rPr lang="en-US" baseline="0" dirty="0" err="1" smtClean="0"/>
              <a:t>www.asist.org</a:t>
            </a:r>
            <a:r>
              <a:rPr lang="en-US" baseline="0" dirty="0" smtClean="0"/>
              <a:t>/events/webinars/introducing-cultural-heritage-informatics-into-the-curriculum-of-lis-education/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humanidades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digitales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referencia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libro</a:t>
            </a:r>
            <a:r>
              <a:rPr lang="en-US" baseline="0" dirty="0" smtClean="0"/>
              <a:t> de digital curation.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5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Checar</a:t>
            </a:r>
            <a:r>
              <a:rPr lang="en-US" dirty="0" smtClean="0"/>
              <a:t> la </a:t>
            </a:r>
            <a:r>
              <a:rPr lang="en-US" dirty="0" err="1" smtClean="0"/>
              <a:t>lectura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cultural heritage.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Hacer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transición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archivos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participativos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Sobre</a:t>
            </a:r>
            <a:r>
              <a:rPr lang="en-US" baseline="0" dirty="0" smtClean="0"/>
              <a:t> CHI: https://</a:t>
            </a:r>
            <a:r>
              <a:rPr lang="en-US" baseline="0" dirty="0" err="1" smtClean="0"/>
              <a:t>www.asist.org</a:t>
            </a:r>
            <a:r>
              <a:rPr lang="en-US" baseline="0" dirty="0" smtClean="0"/>
              <a:t>/events/webinars/introducing-cultural-heritage-informatics-into-the-curriculum-of-lis-education/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humanidades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digitales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referencia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libro</a:t>
            </a:r>
            <a:r>
              <a:rPr lang="en-US" baseline="0" dirty="0" smtClean="0"/>
              <a:t> de digital curation.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2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Voutssas</a:t>
            </a:r>
            <a:r>
              <a:rPr lang="en-US" dirty="0" smtClean="0"/>
              <a:t>, p. 9. </a:t>
            </a:r>
            <a:r>
              <a:rPr lang="en-US" dirty="0" err="1" smtClean="0"/>
              <a:t>Estoy</a:t>
            </a:r>
            <a:r>
              <a:rPr lang="en-US" dirty="0" smtClean="0"/>
              <a:t> </a:t>
            </a:r>
            <a:r>
              <a:rPr lang="en-US" dirty="0" err="1" smtClean="0"/>
              <a:t>citando</a:t>
            </a:r>
            <a:r>
              <a:rPr lang="en-US" dirty="0" smtClean="0"/>
              <a:t> textual.</a:t>
            </a:r>
            <a:r>
              <a:rPr lang="en-US" baseline="0" dirty="0" smtClean="0"/>
              <a:t> I need to paraphrase.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9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Relacionado</a:t>
            </a:r>
            <a:r>
              <a:rPr lang="en-US" dirty="0" smtClean="0"/>
              <a:t> a derechos de </a:t>
            </a:r>
            <a:r>
              <a:rPr lang="en-US" dirty="0" err="1" smtClean="0"/>
              <a:t>autor</a:t>
            </a:r>
            <a:r>
              <a:rPr lang="en-US" dirty="0" smtClean="0"/>
              <a:t>: Los </a:t>
            </a:r>
            <a:r>
              <a:rPr lang="en-US" dirty="0" err="1" smtClean="0"/>
              <a:t>participantes</a:t>
            </a:r>
            <a:r>
              <a:rPr lang="en-US" dirty="0" smtClean="0"/>
              <a:t> 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registran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actividad</a:t>
            </a:r>
            <a:r>
              <a:rPr lang="en-US" baseline="0" dirty="0" smtClean="0"/>
              <a:t>. El </a:t>
            </a:r>
            <a:r>
              <a:rPr lang="en-US" baseline="0" dirty="0" err="1" smtClean="0"/>
              <a:t>formulario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incluye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declaración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firmante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acuerdo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permitir</a:t>
            </a:r>
            <a:r>
              <a:rPr lang="en-US" baseline="0" dirty="0" smtClean="0"/>
              <a:t> a la </a:t>
            </a:r>
            <a:r>
              <a:rPr lang="en-US" baseline="0" dirty="0" err="1" smtClean="0"/>
              <a:t>institución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reproduccion</a:t>
            </a:r>
            <a:r>
              <a:rPr lang="en-US" baseline="0" dirty="0" smtClean="0"/>
              <a:t>, y </a:t>
            </a:r>
            <a:r>
              <a:rPr lang="en-US" baseline="0" dirty="0" err="1" smtClean="0"/>
              <a:t>divulgacion</a:t>
            </a:r>
            <a:r>
              <a:rPr lang="en-US" baseline="0" dirty="0" smtClean="0"/>
              <a:t> de las </a:t>
            </a:r>
            <a:r>
              <a:rPr lang="en-US" baseline="0" dirty="0" err="1" smtClean="0"/>
              <a:t>imagenes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digitales</a:t>
            </a:r>
            <a:r>
              <a:rPr lang="en-US" baseline="0" dirty="0" smtClean="0"/>
              <a:t> (y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videos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historia</a:t>
            </a:r>
            <a:r>
              <a:rPr lang="en-US" baseline="0" dirty="0" smtClean="0"/>
              <a:t> oral).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1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La </a:t>
            </a:r>
            <a:r>
              <a:rPr lang="en-US" dirty="0" err="1" smtClean="0"/>
              <a:t>fecha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pasó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estén</a:t>
            </a:r>
            <a:r>
              <a:rPr lang="en-US" dirty="0" smtClean="0"/>
              <a:t> </a:t>
            </a:r>
            <a:r>
              <a:rPr lang="en-US" dirty="0" err="1" smtClean="0"/>
              <a:t>pendientes</a:t>
            </a:r>
            <a:r>
              <a:rPr lang="en-US" dirty="0" smtClean="0"/>
              <a:t> a la </a:t>
            </a:r>
            <a:r>
              <a:rPr lang="en-US" dirty="0" err="1" smtClean="0"/>
              <a:t>siguiente</a:t>
            </a:r>
            <a:r>
              <a:rPr lang="en-US" dirty="0" smtClean="0"/>
              <a:t>. </a:t>
            </a:r>
            <a:r>
              <a:rPr lang="en-US" dirty="0" err="1" smtClean="0"/>
              <a:t>Puede</a:t>
            </a:r>
            <a:r>
              <a:rPr lang="en-US" dirty="0" smtClean="0"/>
              <a:t> que sear para </a:t>
            </a:r>
            <a:r>
              <a:rPr lang="en-US" dirty="0" err="1" smtClean="0"/>
              <a:t>diciembre</a:t>
            </a:r>
            <a:r>
              <a:rPr lang="en-US" dirty="0" smtClean="0"/>
              <a:t> y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complicada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No </a:t>
            </a:r>
            <a:r>
              <a:rPr lang="en-US" baseline="0" dirty="0" err="1" smtClean="0"/>
              <a:t>tengo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dinero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viajar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entonces</a:t>
            </a:r>
            <a:r>
              <a:rPr lang="en-US" baseline="0" dirty="0" smtClean="0"/>
              <a:t> ¿</a:t>
            </a:r>
            <a:r>
              <a:rPr lang="en-US" baseline="0" dirty="0" err="1" smtClean="0"/>
              <a:t>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hago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Además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trabajaro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contactos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7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will include an extensive outreach program and three public events between September 2016 and June 2017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Dos </a:t>
            </a:r>
            <a:r>
              <a:rPr lang="en-US" dirty="0" err="1" smtClean="0"/>
              <a:t>dias</a:t>
            </a:r>
            <a:r>
              <a:rPr lang="en-US" dirty="0" smtClean="0"/>
              <a:t> de </a:t>
            </a:r>
            <a:r>
              <a:rPr lang="en-US" dirty="0" err="1" smtClean="0"/>
              <a:t>digitalización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Los </a:t>
            </a:r>
            <a:r>
              <a:rPr lang="en-US" dirty="0" err="1" smtClean="0"/>
              <a:t>participantes</a:t>
            </a:r>
            <a:r>
              <a:rPr lang="en-US" dirty="0" smtClean="0"/>
              <a:t> </a:t>
            </a:r>
            <a:r>
              <a:rPr lang="en-US" dirty="0" err="1" smtClean="0"/>
              <a:t>traen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documentos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digitalizar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donan</a:t>
            </a:r>
            <a:r>
              <a:rPr lang="en-US" baseline="0" dirty="0" smtClean="0"/>
              <a:t> el original. Una </a:t>
            </a:r>
            <a:r>
              <a:rPr lang="en-US" baseline="0" dirty="0" err="1" smtClean="0"/>
              <a:t>vez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escaneados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participante</a:t>
            </a:r>
            <a:r>
              <a:rPr lang="en-US" baseline="0" dirty="0" smtClean="0"/>
              <a:t> se le </a:t>
            </a:r>
            <a:r>
              <a:rPr lang="en-US" baseline="0" dirty="0" err="1" smtClean="0"/>
              <a:t>proveerá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copia</a:t>
            </a:r>
            <a:r>
              <a:rPr lang="en-US" baseline="0" dirty="0" smtClean="0"/>
              <a:t> de las </a:t>
            </a:r>
            <a:r>
              <a:rPr lang="en-US" baseline="0" dirty="0" err="1" smtClean="0"/>
              <a:t>imagenes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digitales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 </a:t>
            </a:r>
            <a:r>
              <a:rPr lang="en-US" baseline="0" dirty="0" err="1" smtClean="0"/>
              <a:t>biblioteca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publica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quedara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otra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copia</a:t>
            </a:r>
            <a:r>
              <a:rPr lang="en-US" baseline="0" dirty="0" smtClean="0"/>
              <a:t> digital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97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Crear</a:t>
            </a:r>
            <a:r>
              <a:rPr lang="en-US" dirty="0" smtClean="0"/>
              <a:t> un slide para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smtClean="0"/>
              <a:t>uno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84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Crear</a:t>
            </a:r>
            <a:r>
              <a:rPr lang="en-US" dirty="0" smtClean="0"/>
              <a:t> un slide para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smtClean="0"/>
              <a:t>uno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4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Ley 19.992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Mostrar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archivo</a:t>
            </a:r>
            <a:r>
              <a:rPr lang="en-US" baseline="0" dirty="0" smtClean="0"/>
              <a:t> digital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equivalen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colecciones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digitalizadas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herramientas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más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personas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ciclo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vital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diseminación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conocimiento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oportunidades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ulterio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acerca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ciarse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Vautssás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6.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5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equivalen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colecciones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digitalizadas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herramientas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más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personas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ciclo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vital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diseminación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conocimiento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oportunidades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ulterio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acerca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ciarse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Vautssás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 6.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inmensa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variedad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Uno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desarrolló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Europa,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llamado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DELOS Network of Excellence. 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desarrolló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medulares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representados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que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entiende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virtual que,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exhaustivo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reúne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gestiona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conserva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largo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ofreciendo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des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especializados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respetando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política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directrices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incluye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metadata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correspondiente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Arquitectura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Diseño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conceptual y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estructura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operacional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7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que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entrecruza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disciplinas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áreas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documental,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electrónica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tratamiento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con-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tenidos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multimedia,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tecnologías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ordenador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preservación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biblioteca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digital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interceptan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multiples roles.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62497-79F0-3A45-BD92-B9F178F76C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DAEC-2534-214E-84E1-63C6C8AC0AE1}" type="datetime1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56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E9DA-B1EB-8D4A-900E-5965539E32FE}" type="datetime1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8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7B96-342F-0546-B5C9-DAC0709031A1}" type="datetime1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9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2BCE-919A-434A-A1EF-C8E509677AA2}" type="datetime1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E616-F4E7-B64E-85B0-10D69F45AAFD}" type="datetime1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29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7C21-5BFD-FA41-BFF1-68B44D815C6D}" type="datetime1">
              <a:rPr lang="en-US" smtClean="0"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0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0E5D-8074-CB49-96D7-AEF4EE04D3B4}" type="datetime1">
              <a:rPr lang="en-US" smtClean="0"/>
              <a:t>5/19/16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65C9-2FDC-FD46-9298-84F32B9C6F1A}" type="datetime1">
              <a:rPr lang="en-US" smtClean="0"/>
              <a:t>5/19/16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4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64CF-DED7-6445-9084-5BCB6EB92DF4}" type="datetime1">
              <a:rPr lang="en-US" smtClean="0"/>
              <a:t>5/19/16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BF3C647-764D-B041-A668-BA2B7B2EFD8B}" type="datetime1">
              <a:rPr lang="en-US" smtClean="0"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39CE56-78AC-E749-A47B-A987296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CEDF-55F6-E543-9D32-191883CF8DA8}" type="datetime1">
              <a:rPr lang="en-US" smtClean="0"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176093-EEBB-A749-B9C2-E7BE57E03421}" type="datetime1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39CE56-78AC-E749-A47B-A987296BD9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62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quod.lib.umich.edu/c/cohenaids/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www.massmemories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s://www.bcn.cl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www.pjud.cl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www.londres38.cl/1934/w3-channel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latin typeface="Gill Sans" charset="0"/>
                <a:ea typeface="Gill Sans" charset="0"/>
                <a:cs typeface="Gill Sans" charset="0"/>
              </a:rPr>
              <a:t>La digitalización como estrategia de colaboración entre bibliotecas, archivos y museos</a:t>
            </a:r>
            <a:r>
              <a:rPr lang="en-US" sz="4800" dirty="0">
                <a:latin typeface="Gill Sans" charset="0"/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4908083" cy="1143000"/>
          </a:xfrm>
        </p:spPr>
        <p:txBody>
          <a:bodyPr>
            <a:normAutofit/>
          </a:bodyPr>
          <a:lstStyle/>
          <a:p>
            <a:r>
              <a:rPr lang="en-US" sz="200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Dr. Joel A. Blanco Rivera</a:t>
            </a:r>
          </a:p>
          <a:p>
            <a:r>
              <a:rPr lang="en-US" sz="2000" cap="non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Escuela</a:t>
            </a:r>
            <a:r>
              <a:rPr lang="en-US" sz="200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cap="non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Graduada</a:t>
            </a:r>
            <a:r>
              <a:rPr lang="en-US" sz="200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de </a:t>
            </a:r>
            <a:r>
              <a:rPr lang="en-US" sz="2000" cap="non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Ciencias</a:t>
            </a:r>
            <a:r>
              <a:rPr lang="en-US" sz="200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y </a:t>
            </a:r>
            <a:r>
              <a:rPr lang="en-US" sz="2000" cap="non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Tecnologías</a:t>
            </a:r>
            <a:r>
              <a:rPr lang="en-US" sz="200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de la </a:t>
            </a:r>
            <a:r>
              <a:rPr lang="en-US" sz="2000" cap="non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Información</a:t>
            </a:r>
            <a:endParaRPr lang="en-US" sz="2000" cap="none" dirty="0" smtClean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 smtClean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Biblioteca</a:t>
            </a:r>
            <a:r>
              <a:rPr lang="en-US" dirty="0"/>
              <a:t> </a:t>
            </a:r>
            <a:r>
              <a:rPr lang="en-US" dirty="0" smtClean="0"/>
              <a:t>Digital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“La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biblioteca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digital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es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sin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duda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a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su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vez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una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biblioteca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de Babel,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infinita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complicada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pero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por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lo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mismo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interesante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y con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innumerables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secretos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aún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por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descubrir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y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por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explicar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.”</a:t>
            </a:r>
          </a:p>
          <a:p>
            <a:r>
              <a:rPr lang="en-US" sz="1800" dirty="0" err="1" smtClean="0"/>
              <a:t>Voutssás</a:t>
            </a:r>
            <a:r>
              <a:rPr lang="en-US" sz="1800" dirty="0" smtClean="0"/>
              <a:t> </a:t>
            </a:r>
            <a:r>
              <a:rPr lang="en-US" sz="1800" dirty="0" err="1" smtClean="0"/>
              <a:t>Márquez</a:t>
            </a:r>
            <a:r>
              <a:rPr lang="en-US" sz="1800" dirty="0" smtClean="0"/>
              <a:t>, Juan. </a:t>
            </a:r>
            <a:r>
              <a:rPr lang="en-US" sz="1800" i="1" dirty="0" smtClean="0"/>
              <a:t>Un </a:t>
            </a:r>
            <a:r>
              <a:rPr lang="en-US" sz="1800" i="1" dirty="0" err="1" smtClean="0"/>
              <a:t>modelo</a:t>
            </a:r>
            <a:r>
              <a:rPr lang="en-US" sz="1800" i="1" dirty="0" smtClean="0"/>
              <a:t> de </a:t>
            </a:r>
            <a:r>
              <a:rPr lang="en-US" sz="1800" i="1" dirty="0" err="1" smtClean="0"/>
              <a:t>planeación</a:t>
            </a:r>
            <a:r>
              <a:rPr lang="en-US" sz="1800" i="1" dirty="0" smtClean="0"/>
              <a:t> de </a:t>
            </a:r>
            <a:r>
              <a:rPr lang="en-US" sz="1800" i="1" dirty="0" err="1" smtClean="0"/>
              <a:t>bibliotecas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digitales</a:t>
            </a:r>
            <a:r>
              <a:rPr lang="en-US" sz="1800" i="1" dirty="0" smtClean="0"/>
              <a:t> para México. </a:t>
            </a:r>
            <a:r>
              <a:rPr lang="en-US" sz="1800" dirty="0" err="1" smtClean="0"/>
              <a:t>México</a:t>
            </a:r>
            <a:r>
              <a:rPr lang="en-US" sz="1800" dirty="0"/>
              <a:t>: UNAM, Centro </a:t>
            </a:r>
            <a:r>
              <a:rPr lang="en-US" sz="1800" dirty="0" err="1"/>
              <a:t>Universitario</a:t>
            </a:r>
            <a:r>
              <a:rPr lang="en-US" sz="1800" dirty="0"/>
              <a:t> de </a:t>
            </a:r>
            <a:r>
              <a:rPr lang="en-US" sz="1800" dirty="0" err="1"/>
              <a:t>Investigaciones</a:t>
            </a:r>
            <a:r>
              <a:rPr lang="en-US" sz="1800" dirty="0"/>
              <a:t> </a:t>
            </a:r>
            <a:r>
              <a:rPr lang="en-US" sz="1800" dirty="0" err="1"/>
              <a:t>Bibliotecológicas</a:t>
            </a:r>
            <a:r>
              <a:rPr lang="en-US" sz="1800" dirty="0"/>
              <a:t>, </a:t>
            </a:r>
            <a:r>
              <a:rPr lang="en-US" sz="1800" dirty="0" smtClean="0"/>
              <a:t>2007, p. xvi. </a:t>
            </a:r>
            <a:endParaRPr lang="en-US" sz="180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r"/>
            <a:endParaRPr lang="en-US" i="1" dirty="0">
              <a:latin typeface="Gill Sans" charset="0"/>
              <a:ea typeface="Gill Sans" charset="0"/>
              <a:cs typeface="Gill Sans" charset="0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Digitalización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 La </a:t>
            </a:r>
            <a:r>
              <a:rPr lang="en-US" sz="2800" dirty="0" err="1" smtClean="0"/>
              <a:t>digitalización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un </a:t>
            </a:r>
            <a:r>
              <a:rPr lang="en-US" sz="2800" b="1" u="sng" dirty="0" err="1" smtClean="0"/>
              <a:t>proceso</a:t>
            </a:r>
            <a:r>
              <a:rPr lang="en-US" sz="2800" b="1" dirty="0" smtClean="0"/>
              <a:t> </a:t>
            </a:r>
            <a:r>
              <a:rPr lang="en-US" sz="2800" dirty="0" smtClean="0"/>
              <a:t>que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allá</a:t>
            </a:r>
            <a:r>
              <a:rPr lang="en-US" sz="2800" dirty="0" smtClean="0"/>
              <a:t> de </a:t>
            </a:r>
            <a:r>
              <a:rPr lang="en-US" sz="2800" dirty="0" err="1" smtClean="0"/>
              <a:t>consideraciones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tecnológicas</a:t>
            </a:r>
            <a:r>
              <a:rPr lang="en-US" sz="2800" dirty="0" smtClean="0"/>
              <a:t>.  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err="1" smtClean="0"/>
              <a:t>Implica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planificación</a:t>
            </a:r>
            <a:r>
              <a:rPr lang="en-US" sz="2800" dirty="0" smtClean="0"/>
              <a:t> que </a:t>
            </a:r>
            <a:r>
              <a:rPr lang="en-US" sz="2800" dirty="0" err="1" smtClean="0"/>
              <a:t>debe</a:t>
            </a:r>
            <a:r>
              <a:rPr lang="en-US" sz="2800" dirty="0" smtClean="0"/>
              <a:t> </a:t>
            </a:r>
            <a:r>
              <a:rPr lang="en-US" sz="2800" dirty="0" err="1" smtClean="0"/>
              <a:t>considerar</a:t>
            </a:r>
            <a:r>
              <a:rPr lang="en-US" sz="2800" dirty="0" smtClean="0"/>
              <a:t>:</a:t>
            </a:r>
          </a:p>
          <a:p>
            <a:pPr lvl="1">
              <a:buFont typeface="Arial" charset="0"/>
              <a:buChar char="•"/>
            </a:pPr>
            <a:r>
              <a:rPr lang="en-US" sz="2800" dirty="0" err="1" smtClean="0"/>
              <a:t>Criterios</a:t>
            </a:r>
            <a:r>
              <a:rPr lang="en-US" sz="2800" dirty="0" smtClean="0"/>
              <a:t> de </a:t>
            </a:r>
            <a:r>
              <a:rPr lang="en-US" sz="2800" dirty="0" err="1" smtClean="0"/>
              <a:t>selección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materiales</a:t>
            </a:r>
            <a:endParaRPr lang="en-US" sz="2800" dirty="0" smtClean="0"/>
          </a:p>
          <a:p>
            <a:pPr lvl="1">
              <a:buFont typeface="Arial" charset="0"/>
              <a:buChar char="•"/>
            </a:pPr>
            <a:r>
              <a:rPr lang="en-US" sz="2800" dirty="0" err="1"/>
              <a:t>Catalogación</a:t>
            </a:r>
            <a:endParaRPr lang="en-US" sz="2800" dirty="0" smtClean="0"/>
          </a:p>
          <a:p>
            <a:pPr lvl="1">
              <a:buFont typeface="Arial" charset="0"/>
              <a:buChar char="•"/>
            </a:pPr>
            <a:r>
              <a:rPr lang="en-US" sz="2800" dirty="0" err="1"/>
              <a:t>A</a:t>
            </a:r>
            <a:r>
              <a:rPr lang="en-US" sz="2800" dirty="0" err="1" smtClean="0"/>
              <a:t>spectos</a:t>
            </a:r>
            <a:r>
              <a:rPr lang="en-US" sz="2800" dirty="0" smtClean="0"/>
              <a:t> </a:t>
            </a:r>
            <a:r>
              <a:rPr lang="en-US" sz="2800" dirty="0" err="1" smtClean="0"/>
              <a:t>técnicos</a:t>
            </a:r>
            <a:r>
              <a:rPr lang="en-US" sz="2800" dirty="0" smtClean="0"/>
              <a:t> de </a:t>
            </a:r>
            <a:r>
              <a:rPr lang="en-US" sz="2800" dirty="0" err="1" smtClean="0"/>
              <a:t>digitalización</a:t>
            </a:r>
            <a:r>
              <a:rPr lang="en-US" sz="2800" dirty="0" smtClean="0"/>
              <a:t>, </a:t>
            </a:r>
            <a:r>
              <a:rPr lang="en-US" sz="2800" dirty="0" err="1" smtClean="0"/>
              <a:t>repositorio</a:t>
            </a:r>
            <a:r>
              <a:rPr lang="en-US" sz="2800" dirty="0" smtClean="0"/>
              <a:t> digital, portal para </a:t>
            </a:r>
            <a:r>
              <a:rPr lang="en-US" sz="2800" dirty="0" err="1" smtClean="0"/>
              <a:t>divulgación</a:t>
            </a:r>
            <a:endParaRPr lang="en-US" sz="2800" dirty="0"/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Derechos de </a:t>
            </a:r>
            <a:r>
              <a:rPr lang="en-US" sz="2800" dirty="0" err="1" smtClean="0"/>
              <a:t>autor</a:t>
            </a:r>
            <a:endParaRPr lang="en-US" sz="2800" dirty="0" smtClean="0"/>
          </a:p>
          <a:p>
            <a:pPr lvl="1">
              <a:buFont typeface="Arial" charset="0"/>
              <a:buChar char="•"/>
            </a:pPr>
            <a:r>
              <a:rPr lang="en-US" sz="2800" dirty="0" err="1" smtClean="0"/>
              <a:t>Preservación</a:t>
            </a:r>
            <a:r>
              <a:rPr lang="en-US" sz="2800" dirty="0" smtClean="0"/>
              <a:t> digital</a:t>
            </a:r>
            <a:endParaRPr lang="en-US" sz="2800" dirty="0"/>
          </a:p>
          <a:p>
            <a:pPr lvl="1">
              <a:buFont typeface="Arial" charset="0"/>
              <a:buChar char="•"/>
            </a:pPr>
            <a:endParaRPr lang="en-US" sz="2800" dirty="0" smtClean="0"/>
          </a:p>
          <a:p>
            <a:pPr lvl="1">
              <a:buFont typeface="Arial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81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Digitalización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¿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quiero</a:t>
            </a:r>
            <a:r>
              <a:rPr lang="en-US" sz="2800" dirty="0"/>
              <a:t> </a:t>
            </a:r>
            <a:r>
              <a:rPr lang="en-US" sz="2800" dirty="0" err="1"/>
              <a:t>digitalizar</a:t>
            </a:r>
            <a:r>
              <a:rPr lang="en-US" sz="2800" dirty="0"/>
              <a:t>?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¿</a:t>
            </a:r>
            <a:r>
              <a:rPr lang="en-US" sz="2800" dirty="0" err="1"/>
              <a:t>Cuáles</a:t>
            </a:r>
            <a:r>
              <a:rPr lang="en-US" sz="2800" dirty="0"/>
              <a:t> son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criterios</a:t>
            </a:r>
            <a:r>
              <a:rPr lang="en-US" sz="2800" dirty="0"/>
              <a:t> para </a:t>
            </a:r>
            <a:r>
              <a:rPr lang="en-US" sz="2800" dirty="0" err="1"/>
              <a:t>seleccionar</a:t>
            </a:r>
            <a:r>
              <a:rPr lang="en-US" sz="2800" dirty="0"/>
              <a:t> </a:t>
            </a:r>
            <a:r>
              <a:rPr lang="en-US" sz="2800" dirty="0" err="1"/>
              <a:t>documentos</a:t>
            </a:r>
            <a:r>
              <a:rPr lang="en-US" sz="2800" dirty="0"/>
              <a:t> para </a:t>
            </a:r>
            <a:r>
              <a:rPr lang="en-US" sz="2800" dirty="0" err="1"/>
              <a:t>digitalizar</a:t>
            </a:r>
            <a:r>
              <a:rPr lang="en-US" sz="2800" dirty="0" smtClean="0"/>
              <a:t>?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¿</a:t>
            </a:r>
            <a:r>
              <a:rPr lang="en-US" sz="2800" dirty="0" err="1" smtClean="0"/>
              <a:t>Tengo</a:t>
            </a:r>
            <a:r>
              <a:rPr lang="en-US" sz="2800" dirty="0" smtClean="0"/>
              <a:t> </a:t>
            </a:r>
            <a:r>
              <a:rPr lang="en-US" sz="2800" dirty="0" err="1" smtClean="0"/>
              <a:t>los</a:t>
            </a:r>
            <a:r>
              <a:rPr lang="en-US" sz="2800" dirty="0" smtClean="0"/>
              <a:t> derechos para </a:t>
            </a:r>
            <a:r>
              <a:rPr lang="en-US" sz="2800" dirty="0" err="1" smtClean="0"/>
              <a:t>reproducir</a:t>
            </a:r>
            <a:r>
              <a:rPr lang="en-US" sz="2800" dirty="0" smtClean="0"/>
              <a:t> y </a:t>
            </a:r>
            <a:r>
              <a:rPr lang="en-US" sz="2800" dirty="0" err="1" smtClean="0"/>
              <a:t>divulgar</a:t>
            </a:r>
            <a:r>
              <a:rPr lang="en-US" sz="2800" dirty="0" smtClean="0"/>
              <a:t>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materiales</a:t>
            </a:r>
            <a:r>
              <a:rPr lang="en-US" sz="2800" dirty="0" smtClean="0"/>
              <a:t> que </a:t>
            </a:r>
            <a:r>
              <a:rPr lang="en-US" sz="2800" dirty="0" err="1" smtClean="0"/>
              <a:t>quiero</a:t>
            </a:r>
            <a:r>
              <a:rPr lang="en-US" sz="2800" dirty="0" smtClean="0"/>
              <a:t> </a:t>
            </a:r>
            <a:r>
              <a:rPr lang="en-US" sz="2800" dirty="0" err="1" smtClean="0"/>
              <a:t>digitalizar</a:t>
            </a:r>
            <a:r>
              <a:rPr lang="en-US" sz="2800" dirty="0" smtClean="0"/>
              <a:t>?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 ¿</a:t>
            </a:r>
            <a:r>
              <a:rPr lang="en-US" sz="2800" dirty="0" err="1"/>
              <a:t>Cómo</a:t>
            </a:r>
            <a:r>
              <a:rPr lang="en-US" sz="2800" dirty="0"/>
              <a:t> </a:t>
            </a:r>
            <a:r>
              <a:rPr lang="en-US" sz="2800" dirty="0" err="1"/>
              <a:t>deseo</a:t>
            </a:r>
            <a:r>
              <a:rPr lang="en-US" sz="2800" dirty="0"/>
              <a:t> que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usuarios</a:t>
            </a:r>
            <a:r>
              <a:rPr lang="en-US" sz="2800" dirty="0"/>
              <a:t> </a:t>
            </a:r>
            <a:r>
              <a:rPr lang="en-US" sz="2800" dirty="0" err="1"/>
              <a:t>accedan</a:t>
            </a:r>
            <a:r>
              <a:rPr lang="en-US" sz="2800" dirty="0"/>
              <a:t> a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documentos</a:t>
            </a:r>
            <a:r>
              <a:rPr lang="en-US" sz="2800" dirty="0"/>
              <a:t> </a:t>
            </a:r>
            <a:r>
              <a:rPr lang="en-US" sz="2800" dirty="0" err="1"/>
              <a:t>digitalizados</a:t>
            </a:r>
            <a:r>
              <a:rPr lang="en-US" sz="2800" dirty="0"/>
              <a:t>?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¿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recursos</a:t>
            </a:r>
            <a:r>
              <a:rPr lang="en-US" sz="2800" dirty="0"/>
              <a:t> </a:t>
            </a:r>
            <a:r>
              <a:rPr lang="en-US" sz="2800" dirty="0" err="1"/>
              <a:t>tengo</a:t>
            </a:r>
            <a:r>
              <a:rPr lang="en-US" sz="2800" dirty="0"/>
              <a:t> para </a:t>
            </a:r>
            <a:r>
              <a:rPr lang="en-US" sz="2800" dirty="0" err="1"/>
              <a:t>digitalizar</a:t>
            </a:r>
            <a:r>
              <a:rPr lang="en-US" sz="2800" dirty="0"/>
              <a:t>? ¿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necesito</a:t>
            </a:r>
            <a:r>
              <a:rPr lang="en-US" sz="2800" dirty="0"/>
              <a:t>?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¿</a:t>
            </a:r>
            <a:r>
              <a:rPr lang="en-US" sz="2800" dirty="0" err="1"/>
              <a:t>Quiénes</a:t>
            </a:r>
            <a:r>
              <a:rPr lang="en-US" sz="2800" dirty="0"/>
              <a:t> </a:t>
            </a:r>
            <a:r>
              <a:rPr lang="en-US" sz="2800" dirty="0" err="1"/>
              <a:t>harán</a:t>
            </a:r>
            <a:r>
              <a:rPr lang="en-US" sz="2800" dirty="0"/>
              <a:t> el </a:t>
            </a:r>
            <a:r>
              <a:rPr lang="en-US" sz="2800" dirty="0" err="1"/>
              <a:t>trabajo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04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Digitalización</a:t>
            </a:r>
            <a:r>
              <a:rPr lang="en-US" dirty="0" smtClean="0"/>
              <a:t> y derechos de </a:t>
            </a:r>
            <a:r>
              <a:rPr lang="en-US" dirty="0" err="1" smtClean="0"/>
              <a:t>autor</a:t>
            </a:r>
            <a:r>
              <a:rPr lang="en-US" dirty="0" smtClean="0"/>
              <a:t>: Un </a:t>
            </a:r>
            <a:r>
              <a:rPr lang="en-US" dirty="0" err="1" smtClean="0"/>
              <a:t>caso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2663" y="5627549"/>
            <a:ext cx="5616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ill Sans" charset="0"/>
                <a:ea typeface="Gill Sans" charset="0"/>
                <a:cs typeface="Gill Sans" charset="0"/>
                <a:hlinkClick r:id="rId3"/>
              </a:rPr>
              <a:t>http://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  <a:hlinkClick r:id="rId3"/>
              </a:rPr>
              <a:t>quod.lib.umich.edu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  <a:hlinkClick r:id="rId3"/>
              </a:rPr>
              <a:t>/c/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  <a:hlinkClick r:id="rId3"/>
              </a:rPr>
              <a:t>cohenaids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  <a:hlinkClick r:id="rId3"/>
              </a:rPr>
              <a:t>/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" name="Content Placeholder 9" descr="cohen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01" b="-21801"/>
          <a:stretch>
            <a:fillRect/>
          </a:stretch>
        </p:blipFill>
        <p:spPr>
          <a:xfrm>
            <a:off x="457200" y="1301641"/>
            <a:ext cx="82296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4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copyrigh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5" y="134884"/>
            <a:ext cx="7500178" cy="5566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9284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Gill Sans"/>
                <a:cs typeface="Gill Sans"/>
              </a:rPr>
              <a:t>Peter B. </a:t>
            </a:r>
            <a:r>
              <a:rPr lang="en-US" dirty="0" err="1">
                <a:solidFill>
                  <a:sysClr val="windowText" lastClr="000000"/>
                </a:solidFill>
                <a:latin typeface="Gill Sans"/>
                <a:cs typeface="Gill Sans"/>
              </a:rPr>
              <a:t>Hirtle</a:t>
            </a:r>
            <a:r>
              <a:rPr lang="en-US" dirty="0">
                <a:solidFill>
                  <a:sysClr val="windowText" lastClr="000000"/>
                </a:solidFill>
                <a:latin typeface="Gill Sans"/>
                <a:cs typeface="Gill Sans"/>
              </a:rPr>
              <a:t>, Emily Hudson, &amp; Andrew T. Kenyon, </a:t>
            </a:r>
            <a:r>
              <a:rPr lang="en-US" i="1" dirty="0">
                <a:solidFill>
                  <a:sysClr val="windowText" lastClr="000000"/>
                </a:solidFill>
                <a:latin typeface="Gill Sans"/>
                <a:cs typeface="Gill Sans"/>
              </a:rPr>
              <a:t>Copyright &amp; Cultural Institutions: Guidelines for digitization for U.S. Libraries, Archives, &amp; Museums.</a:t>
            </a:r>
            <a:r>
              <a:rPr lang="en-US" dirty="0">
                <a:solidFill>
                  <a:sysClr val="windowText" lastClr="000000"/>
                </a:solidFill>
                <a:latin typeface="Gill Sans"/>
                <a:cs typeface="Gill Sans"/>
              </a:rPr>
              <a:t> Cornell University Library, </a:t>
            </a:r>
            <a:r>
              <a:rPr lang="en-US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2009, p. 40.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Digitalización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 La </a:t>
            </a:r>
            <a:r>
              <a:rPr lang="en-US" sz="2800" dirty="0" err="1" smtClean="0"/>
              <a:t>digitalización</a:t>
            </a:r>
            <a:r>
              <a:rPr lang="en-US" sz="2800" dirty="0" smtClean="0"/>
              <a:t> </a:t>
            </a:r>
            <a:r>
              <a:rPr lang="en-US" sz="2800" dirty="0" err="1" smtClean="0"/>
              <a:t>abre</a:t>
            </a:r>
            <a:r>
              <a:rPr lang="en-US" sz="2800" dirty="0" smtClean="0"/>
              <a:t> las </a:t>
            </a:r>
            <a:r>
              <a:rPr lang="en-US" sz="2800" dirty="0" err="1" smtClean="0"/>
              <a:t>puertas</a:t>
            </a:r>
            <a:r>
              <a:rPr lang="en-US" sz="2800" dirty="0" smtClean="0"/>
              <a:t> para la </a:t>
            </a:r>
            <a:r>
              <a:rPr lang="en-US" sz="2800" dirty="0" err="1" smtClean="0"/>
              <a:t>colaboración</a:t>
            </a:r>
            <a:r>
              <a:rPr lang="en-US" sz="2800" dirty="0" smtClean="0"/>
              <a:t> entre </a:t>
            </a:r>
            <a:r>
              <a:rPr lang="en-US" sz="2800" dirty="0" err="1" smtClean="0"/>
              <a:t>bibliotecas</a:t>
            </a:r>
            <a:r>
              <a:rPr lang="en-US" sz="2800" dirty="0" smtClean="0"/>
              <a:t>, </a:t>
            </a:r>
            <a:r>
              <a:rPr lang="en-US" sz="2800" dirty="0" err="1" smtClean="0"/>
              <a:t>archivos</a:t>
            </a:r>
            <a:r>
              <a:rPr lang="en-US" sz="2800" dirty="0" smtClean="0"/>
              <a:t>, y </a:t>
            </a:r>
            <a:r>
              <a:rPr lang="en-US" sz="2800" dirty="0" err="1" smtClean="0"/>
              <a:t>museos</a:t>
            </a:r>
            <a:r>
              <a:rPr lang="en-US" sz="28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Se </a:t>
            </a:r>
            <a:r>
              <a:rPr lang="en-US" sz="2800" dirty="0" err="1" smtClean="0"/>
              <a:t>presentan</a:t>
            </a:r>
            <a:r>
              <a:rPr lang="en-US" sz="2800" dirty="0" smtClean="0"/>
              <a:t> </a:t>
            </a:r>
            <a:r>
              <a:rPr lang="en-US" sz="2800" dirty="0" err="1" smtClean="0"/>
              <a:t>oportunidades</a:t>
            </a:r>
            <a:r>
              <a:rPr lang="en-US" sz="2800" dirty="0" smtClean="0"/>
              <a:t> para </a:t>
            </a:r>
            <a:r>
              <a:rPr lang="en-US" sz="2800" dirty="0" err="1" smtClean="0"/>
              <a:t>aprender</a:t>
            </a:r>
            <a:r>
              <a:rPr lang="en-US" sz="2800" dirty="0" smtClean="0"/>
              <a:t> de las </a:t>
            </a:r>
            <a:r>
              <a:rPr lang="en-US" sz="2800" dirty="0" err="1" smtClean="0"/>
              <a:t>particularidades</a:t>
            </a:r>
            <a:r>
              <a:rPr lang="en-US" sz="2800" dirty="0" smtClean="0"/>
              <a:t> de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disciplina</a:t>
            </a:r>
            <a:r>
              <a:rPr lang="en-US" sz="2800" dirty="0" smtClean="0"/>
              <a:t>. 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err="1" smtClean="0"/>
              <a:t>Áreas</a:t>
            </a:r>
            <a:r>
              <a:rPr lang="en-US" sz="2800" dirty="0" smtClean="0"/>
              <a:t> </a:t>
            </a:r>
            <a:r>
              <a:rPr lang="en-US" sz="2800" dirty="0" err="1" smtClean="0"/>
              <a:t>emergentes</a:t>
            </a:r>
            <a:r>
              <a:rPr lang="en-US" sz="2800" dirty="0" smtClean="0"/>
              <a:t>:</a:t>
            </a:r>
          </a:p>
          <a:p>
            <a:pPr lvl="1">
              <a:buFont typeface="Arial" charset="0"/>
              <a:buChar char="•"/>
            </a:pPr>
            <a:r>
              <a:rPr lang="en-US" sz="2600" i="1" dirty="0" smtClean="0"/>
              <a:t>Cultural Heritage Informatics</a:t>
            </a:r>
          </a:p>
          <a:p>
            <a:pPr lvl="1">
              <a:buFont typeface="Arial" charset="0"/>
              <a:buChar char="•"/>
            </a:pPr>
            <a:r>
              <a:rPr lang="en-US" sz="2600" dirty="0" err="1" smtClean="0"/>
              <a:t>Humanidades</a:t>
            </a:r>
            <a:r>
              <a:rPr lang="en-US" sz="2600" dirty="0" smtClean="0"/>
              <a:t> </a:t>
            </a:r>
            <a:r>
              <a:rPr lang="en-US" sz="2600" dirty="0" err="1" smtClean="0"/>
              <a:t>Digitales</a:t>
            </a:r>
            <a:endParaRPr lang="en-US" sz="2800" dirty="0" smtClean="0"/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7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Digitalización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 Los </a:t>
            </a:r>
            <a:r>
              <a:rPr lang="en-US" sz="2800" dirty="0" err="1" smtClean="0"/>
              <a:t>proyectos</a:t>
            </a:r>
            <a:r>
              <a:rPr lang="en-US" sz="2800" dirty="0" smtClean="0"/>
              <a:t> de </a:t>
            </a:r>
            <a:r>
              <a:rPr lang="en-US" sz="2800" dirty="0" err="1" smtClean="0"/>
              <a:t>digitalización</a:t>
            </a:r>
            <a:r>
              <a:rPr lang="en-US" sz="2800" dirty="0" smtClean="0"/>
              <a:t> </a:t>
            </a:r>
            <a:r>
              <a:rPr lang="en-US" sz="2800" dirty="0" err="1" smtClean="0"/>
              <a:t>ofrecen</a:t>
            </a:r>
            <a:r>
              <a:rPr lang="en-US" sz="2800" dirty="0" smtClean="0"/>
              <a:t> </a:t>
            </a:r>
            <a:r>
              <a:rPr lang="en-US" sz="2800" dirty="0" err="1" smtClean="0"/>
              <a:t>oportunidades</a:t>
            </a:r>
            <a:r>
              <a:rPr lang="en-US" sz="2800" dirty="0" smtClean="0"/>
              <a:t> de </a:t>
            </a:r>
            <a:r>
              <a:rPr lang="en-US" sz="2800" dirty="0" err="1" smtClean="0"/>
              <a:t>colaboración</a:t>
            </a:r>
            <a:r>
              <a:rPr lang="en-US" sz="2800" dirty="0" smtClean="0"/>
              <a:t> entre </a:t>
            </a:r>
            <a:r>
              <a:rPr lang="en-US" sz="2800" dirty="0" err="1" smtClean="0"/>
              <a:t>profesionales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información</a:t>
            </a:r>
            <a:r>
              <a:rPr lang="en-US" sz="2800" dirty="0" smtClean="0"/>
              <a:t> y </a:t>
            </a:r>
            <a:r>
              <a:rPr lang="en-US" sz="2800" dirty="0" err="1" smtClean="0"/>
              <a:t>comunidades</a:t>
            </a:r>
            <a:r>
              <a:rPr lang="en-US" sz="2800" dirty="0" smtClean="0"/>
              <a:t> que </a:t>
            </a:r>
            <a:r>
              <a:rPr lang="en-US" sz="2800" dirty="0" err="1" smtClean="0"/>
              <a:t>desean</a:t>
            </a:r>
            <a:r>
              <a:rPr lang="en-US" sz="2800" dirty="0" smtClean="0"/>
              <a:t> </a:t>
            </a:r>
            <a:r>
              <a:rPr lang="en-US" sz="2800" dirty="0" err="1" smtClean="0"/>
              <a:t>rescatar</a:t>
            </a:r>
            <a:r>
              <a:rPr lang="en-US" sz="2800" dirty="0" smtClean="0"/>
              <a:t>, </a:t>
            </a:r>
            <a:r>
              <a:rPr lang="en-US" sz="2800" dirty="0" err="1" smtClean="0"/>
              <a:t>documentar</a:t>
            </a:r>
            <a:r>
              <a:rPr lang="en-US" sz="2800" dirty="0" smtClean="0"/>
              <a:t> y </a:t>
            </a:r>
            <a:r>
              <a:rPr lang="en-US" sz="2800" dirty="0" err="1" smtClean="0"/>
              <a:t>difundir</a:t>
            </a:r>
            <a:r>
              <a:rPr lang="en-US" sz="2800" dirty="0" smtClean="0"/>
              <a:t>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historias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85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Community archives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28650" y="194775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“the </a:t>
            </a:r>
            <a:r>
              <a:rPr lang="en-US" sz="2400" dirty="0"/>
              <a:t>grassroots activities of documenting, recording and exploring community heritage in which community participation, control and ownership of the project is </a:t>
            </a:r>
            <a:r>
              <a:rPr lang="en-US" sz="2400" dirty="0" smtClean="0"/>
              <a:t>essential.”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10874" y="3815860"/>
            <a:ext cx="5149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" charset="0"/>
                <a:ea typeface="Gill Sans" charset="0"/>
                <a:cs typeface="Gill Sans" charset="0"/>
              </a:rPr>
              <a:t>Flinn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Andrew. 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Community Histories, Community Archives: Some Opportunities and Challenges. Journal of the Society of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Archivists 28, no. 2 (2007): 153.</a:t>
            </a: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: </a:t>
            </a:r>
            <a:r>
              <a:rPr lang="en-US" i="1" dirty="0" smtClean="0"/>
              <a:t>Mass Memories Roadshow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Proyecto </a:t>
            </a:r>
            <a:r>
              <a:rPr lang="en-US" sz="2400" dirty="0" err="1" smtClean="0"/>
              <a:t>desarrollado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el </a:t>
            </a:r>
            <a:r>
              <a:rPr lang="en-US" sz="2400" dirty="0" err="1" smtClean="0"/>
              <a:t>archivo</a:t>
            </a:r>
            <a:r>
              <a:rPr lang="en-US" sz="2400" dirty="0" smtClean="0"/>
              <a:t> </a:t>
            </a:r>
            <a:r>
              <a:rPr lang="en-US" sz="2400" dirty="0" err="1" smtClean="0"/>
              <a:t>universitario</a:t>
            </a:r>
            <a:r>
              <a:rPr lang="en-US" sz="2400" dirty="0" smtClean="0"/>
              <a:t> y la </a:t>
            </a:r>
            <a:r>
              <a:rPr lang="en-US" sz="2400" dirty="0" err="1" smtClean="0"/>
              <a:t>biblioteca</a:t>
            </a:r>
            <a:r>
              <a:rPr lang="en-US" sz="2400" dirty="0" smtClean="0"/>
              <a:t> de la Universidad de Massachusetts </a:t>
            </a:r>
            <a:r>
              <a:rPr lang="en-US" sz="2400" dirty="0" err="1" smtClean="0"/>
              <a:t>en</a:t>
            </a:r>
            <a:r>
              <a:rPr lang="en-US" sz="2400" dirty="0" smtClean="0"/>
              <a:t> Boston.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Evento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público</a:t>
            </a:r>
            <a:r>
              <a:rPr lang="en-US" sz="2400" dirty="0" smtClean="0"/>
              <a:t> </a:t>
            </a:r>
            <a:r>
              <a:rPr lang="en-US" sz="2400" dirty="0" err="1" smtClean="0"/>
              <a:t>donde</a:t>
            </a:r>
            <a:r>
              <a:rPr lang="en-US" sz="2400" dirty="0" smtClean="0"/>
              <a:t> se </a:t>
            </a:r>
            <a:r>
              <a:rPr lang="en-US" sz="2400" dirty="0" err="1" smtClean="0"/>
              <a:t>invita</a:t>
            </a:r>
            <a:r>
              <a:rPr lang="en-US" sz="2400" dirty="0" smtClean="0"/>
              <a:t> a las personas a </a:t>
            </a:r>
            <a:r>
              <a:rPr lang="en-US" sz="2400" dirty="0" err="1" smtClean="0"/>
              <a:t>llevar</a:t>
            </a:r>
            <a:r>
              <a:rPr lang="en-US" sz="2400" dirty="0" smtClean="0"/>
              <a:t> </a:t>
            </a:r>
            <a:r>
              <a:rPr lang="en-US" sz="2400" dirty="0" err="1" smtClean="0"/>
              <a:t>fotografías</a:t>
            </a:r>
            <a:r>
              <a:rPr lang="en-US" sz="2400" dirty="0" smtClean="0"/>
              <a:t> para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digitalizadas</a:t>
            </a:r>
            <a:r>
              <a:rPr lang="en-US" sz="24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Las </a:t>
            </a:r>
            <a:r>
              <a:rPr lang="en-US" sz="2400" dirty="0" err="1" smtClean="0"/>
              <a:t>imágenes</a:t>
            </a:r>
            <a:r>
              <a:rPr lang="en-US" sz="2400" dirty="0" smtClean="0"/>
              <a:t> </a:t>
            </a:r>
            <a:r>
              <a:rPr lang="en-US" sz="2400" dirty="0" err="1" smtClean="0"/>
              <a:t>digitales</a:t>
            </a:r>
            <a:r>
              <a:rPr lang="en-US" sz="2400" dirty="0" smtClean="0"/>
              <a:t> son </a:t>
            </a:r>
            <a:r>
              <a:rPr lang="en-US" sz="2400" dirty="0" err="1" smtClean="0"/>
              <a:t>divulgadas</a:t>
            </a:r>
            <a:r>
              <a:rPr lang="en-US" sz="2400" dirty="0" smtClean="0"/>
              <a:t> a </a:t>
            </a:r>
            <a:r>
              <a:rPr lang="en-US" sz="2400" dirty="0" err="1" smtClean="0"/>
              <a:t>través</a:t>
            </a:r>
            <a:r>
              <a:rPr lang="en-US" sz="2400" dirty="0" smtClean="0"/>
              <a:t> del portal </a:t>
            </a:r>
            <a:r>
              <a:rPr lang="en-US" sz="2400" i="1" dirty="0" smtClean="0"/>
              <a:t>Open Archives: Digital Collections</a:t>
            </a:r>
            <a:endParaRPr lang="en-US" sz="2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55" y="4698360"/>
            <a:ext cx="5717716" cy="14660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1864" y="5911139"/>
            <a:ext cx="314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www.massmemories.net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Fondos</a:t>
            </a:r>
            <a:r>
              <a:rPr lang="en-US" dirty="0"/>
              <a:t> </a:t>
            </a:r>
            <a:r>
              <a:rPr lang="en-US" dirty="0" err="1"/>
              <a:t>externos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National Endowment for the Humanities, Common Heritage Grants</a:t>
            </a:r>
          </a:p>
          <a:p>
            <a:pPr lvl="1"/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Objetivo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: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Apoyar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la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planificación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de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eventos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públicos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de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digitalización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.</a:t>
            </a:r>
            <a:endParaRPr lang="en-US" sz="2200" dirty="0">
              <a:latin typeface="Gill Sans" charset="0"/>
              <a:ea typeface="Gill Sans" charset="0"/>
              <a:cs typeface="Gill Sans" charset="0"/>
            </a:endParaRPr>
          </a:p>
          <a:p>
            <a:pPr lvl="1"/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Basado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el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modelo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desarrollado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por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i="1" dirty="0" smtClean="0">
                <a:latin typeface="Gill Sans" charset="0"/>
                <a:ea typeface="Gill Sans" charset="0"/>
                <a:cs typeface="Gill Sans" charset="0"/>
              </a:rPr>
              <a:t>Mass Memories Roadshow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.</a:t>
            </a:r>
            <a:endParaRPr lang="en-US" sz="2200" dirty="0">
              <a:latin typeface="Gill Sans" charset="0"/>
              <a:ea typeface="Gill Sans" charset="0"/>
              <a:cs typeface="Gill Sans" charset="0"/>
            </a:endParaRPr>
          </a:p>
          <a:p>
            <a:pPr lvl="1"/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Planificación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de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eventos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adicionales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que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incorporen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los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materiales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digitalizados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6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600" dirty="0" smtClean="0">
                <a:latin typeface="Gill Sans" charset="0"/>
                <a:ea typeface="Gill Sans" charset="0"/>
                <a:cs typeface="Gill Sans" charset="0"/>
              </a:rPr>
              <a:t>http</a:t>
            </a:r>
            <a:r>
              <a:rPr lang="en-US" sz="2600" dirty="0">
                <a:latin typeface="Gill Sans" charset="0"/>
                <a:ea typeface="Gill Sans" charset="0"/>
                <a:cs typeface="Gill Sans" charset="0"/>
              </a:rPr>
              <a:t>://</a:t>
            </a:r>
            <a:r>
              <a:rPr lang="en-US" sz="2600" dirty="0" err="1">
                <a:latin typeface="Gill Sans" charset="0"/>
                <a:ea typeface="Gill Sans" charset="0"/>
                <a:cs typeface="Gill Sans" charset="0"/>
              </a:rPr>
              <a:t>www.neh.gov</a:t>
            </a:r>
            <a:r>
              <a:rPr lang="en-US" sz="2600" dirty="0">
                <a:latin typeface="Gill Sans" charset="0"/>
                <a:ea typeface="Gill Sans" charset="0"/>
                <a:cs typeface="Gill Sans" charset="0"/>
              </a:rPr>
              <a:t>/grants/preservation/common-heritage</a:t>
            </a:r>
            <a:endParaRPr lang="en-US" sz="2600" dirty="0" smtClean="0">
              <a:latin typeface="Gill Sans" charset="0"/>
              <a:ea typeface="Gill Sans" charset="0"/>
              <a:cs typeface="Gill Sans" charset="0"/>
            </a:endParaRPr>
          </a:p>
          <a:p>
            <a:pPr lvl="1"/>
            <a:endParaRPr lang="en-US" sz="22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experiencia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investigador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400" dirty="0" err="1" smtClean="0"/>
              <a:t>Tema</a:t>
            </a:r>
            <a:r>
              <a:rPr lang="en-US" sz="2400" dirty="0" smtClean="0"/>
              <a:t> de </a:t>
            </a:r>
            <a:r>
              <a:rPr lang="en-US" sz="2400" dirty="0" err="1" smtClean="0"/>
              <a:t>investigación</a:t>
            </a:r>
            <a:r>
              <a:rPr lang="en-US" sz="2400" dirty="0" smtClean="0"/>
              <a:t>: El </a:t>
            </a:r>
            <a:r>
              <a:rPr lang="en-US" sz="2400" dirty="0" err="1" smtClean="0"/>
              <a:t>rol</a:t>
            </a:r>
            <a:r>
              <a:rPr lang="en-US" sz="2400" dirty="0" smtClean="0"/>
              <a:t> de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archivos</a:t>
            </a:r>
            <a:r>
              <a:rPr lang="en-US" sz="2400" dirty="0" smtClean="0"/>
              <a:t> </a:t>
            </a:r>
            <a:r>
              <a:rPr lang="en-US" sz="2400" dirty="0" err="1" smtClean="0"/>
              <a:t>históricos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procesos</a:t>
            </a:r>
            <a:r>
              <a:rPr lang="en-US" sz="2400" dirty="0" smtClean="0"/>
              <a:t> de </a:t>
            </a:r>
            <a:r>
              <a:rPr lang="en-US" sz="2400" dirty="0" err="1" smtClean="0"/>
              <a:t>justicia</a:t>
            </a:r>
            <a:r>
              <a:rPr lang="en-US" sz="2400" dirty="0" smtClean="0"/>
              <a:t> </a:t>
            </a:r>
            <a:r>
              <a:rPr lang="en-US" sz="2400" dirty="0" err="1" smtClean="0"/>
              <a:t>transicional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Chile</a:t>
            </a:r>
          </a:p>
          <a:p>
            <a:pPr lvl="1">
              <a:buFont typeface="Arial" charset="0"/>
              <a:buChar char="•"/>
            </a:pPr>
            <a:r>
              <a:rPr lang="en-US" sz="2200" dirty="0" err="1" smtClean="0"/>
              <a:t>Estudio</a:t>
            </a:r>
            <a:r>
              <a:rPr lang="en-US" sz="2200" dirty="0" smtClean="0"/>
              <a:t> de </a:t>
            </a:r>
            <a:r>
              <a:rPr lang="en-US" sz="2200" dirty="0" err="1" smtClean="0"/>
              <a:t>campañas</a:t>
            </a:r>
            <a:r>
              <a:rPr lang="en-US" sz="2200" dirty="0" smtClean="0"/>
              <a:t> de </a:t>
            </a:r>
            <a:r>
              <a:rPr lang="en-US" sz="2200" dirty="0" err="1" smtClean="0"/>
              <a:t>organizaciones</a:t>
            </a:r>
            <a:r>
              <a:rPr lang="en-US" sz="2200" dirty="0" smtClean="0"/>
              <a:t> </a:t>
            </a:r>
            <a:r>
              <a:rPr lang="en-US" sz="2200" dirty="0" err="1" smtClean="0"/>
              <a:t>solicitando</a:t>
            </a:r>
            <a:r>
              <a:rPr lang="en-US" sz="2200" dirty="0" smtClean="0"/>
              <a:t> la </a:t>
            </a:r>
            <a:r>
              <a:rPr lang="en-US" sz="2200" dirty="0" err="1" smtClean="0"/>
              <a:t>apertura</a:t>
            </a:r>
            <a:r>
              <a:rPr lang="en-US" sz="2200" dirty="0" smtClean="0"/>
              <a:t> de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archivos</a:t>
            </a:r>
            <a:r>
              <a:rPr lang="en-US" sz="2200" dirty="0" smtClean="0"/>
              <a:t> de la </a:t>
            </a:r>
            <a:r>
              <a:rPr lang="en-US" sz="2200" dirty="0" err="1" smtClean="0"/>
              <a:t>dictadura</a:t>
            </a:r>
            <a:r>
              <a:rPr lang="en-US" sz="2200" dirty="0" smtClean="0"/>
              <a:t> de Augusto Pinochet.</a:t>
            </a:r>
          </a:p>
          <a:p>
            <a:pPr lvl="1">
              <a:buFont typeface="Arial" charset="0"/>
              <a:buChar char="•"/>
            </a:pPr>
            <a:r>
              <a:rPr lang="en-US" sz="2200" dirty="0" err="1" smtClean="0"/>
              <a:t>Estudio</a:t>
            </a:r>
            <a:r>
              <a:rPr lang="en-US" sz="2200" dirty="0" smtClean="0"/>
              <a:t> de las </a:t>
            </a:r>
            <a:r>
              <a:rPr lang="en-US" sz="2200" dirty="0" err="1" smtClean="0"/>
              <a:t>leyes</a:t>
            </a:r>
            <a:r>
              <a:rPr lang="en-US" sz="2200" dirty="0" smtClean="0"/>
              <a:t> y </a:t>
            </a:r>
            <a:r>
              <a:rPr lang="en-US" sz="2200" dirty="0" err="1" smtClean="0"/>
              <a:t>reglamentos</a:t>
            </a:r>
            <a:r>
              <a:rPr lang="en-US" sz="2200" dirty="0" smtClean="0"/>
              <a:t> </a:t>
            </a:r>
            <a:r>
              <a:rPr lang="en-US" sz="2200" dirty="0" err="1" smtClean="0"/>
              <a:t>sobre</a:t>
            </a:r>
            <a:r>
              <a:rPr lang="en-US" sz="2200" dirty="0" smtClean="0"/>
              <a:t> el </a:t>
            </a:r>
            <a:r>
              <a:rPr lang="en-US" sz="2200" dirty="0" err="1" smtClean="0"/>
              <a:t>acceso</a:t>
            </a:r>
            <a:r>
              <a:rPr lang="en-US" sz="2200" dirty="0" smtClean="0"/>
              <a:t> a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archivos</a:t>
            </a:r>
            <a:r>
              <a:rPr lang="en-US" sz="2200" dirty="0" smtClean="0"/>
              <a:t> de la </a:t>
            </a:r>
            <a:r>
              <a:rPr lang="en-US" sz="2200" dirty="0" err="1" smtClean="0"/>
              <a:t>Comisión</a:t>
            </a:r>
            <a:r>
              <a:rPr lang="en-US" sz="2200" dirty="0" smtClean="0"/>
              <a:t> de la </a:t>
            </a:r>
            <a:r>
              <a:rPr lang="en-US" sz="2200" dirty="0" err="1" smtClean="0"/>
              <a:t>Verdad</a:t>
            </a:r>
            <a:r>
              <a:rPr lang="en-US" sz="2200" dirty="0" smtClean="0"/>
              <a:t> y </a:t>
            </a:r>
            <a:r>
              <a:rPr lang="en-US" sz="2200" dirty="0" err="1" smtClean="0"/>
              <a:t>Reconciliación</a:t>
            </a:r>
            <a:r>
              <a:rPr lang="en-US" sz="2200" dirty="0" smtClean="0"/>
              <a:t>, y </a:t>
            </a:r>
            <a:r>
              <a:rPr lang="en-US" sz="2200" dirty="0"/>
              <a:t>la </a:t>
            </a:r>
            <a:r>
              <a:rPr lang="en-US" sz="2200" dirty="0" err="1"/>
              <a:t>Comisión</a:t>
            </a:r>
            <a:r>
              <a:rPr lang="en-US" sz="2200" dirty="0"/>
              <a:t> Nacional </a:t>
            </a:r>
            <a:r>
              <a:rPr lang="en-US" sz="2200" dirty="0" err="1"/>
              <a:t>sobre</a:t>
            </a:r>
            <a:r>
              <a:rPr lang="en-US" sz="2200" dirty="0"/>
              <a:t> </a:t>
            </a:r>
            <a:r>
              <a:rPr lang="en-US" sz="2200" dirty="0" err="1"/>
              <a:t>Prisión</a:t>
            </a:r>
            <a:r>
              <a:rPr lang="en-US" sz="2200" dirty="0"/>
              <a:t> </a:t>
            </a:r>
            <a:r>
              <a:rPr lang="en-US" sz="2200" dirty="0" err="1"/>
              <a:t>Política</a:t>
            </a:r>
            <a:r>
              <a:rPr lang="en-US" sz="2200" dirty="0"/>
              <a:t> y </a:t>
            </a:r>
            <a:r>
              <a:rPr lang="en-US" sz="2200" dirty="0" err="1" smtClean="0"/>
              <a:t>Tortura</a:t>
            </a:r>
            <a:r>
              <a:rPr lang="en-US" sz="22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400" dirty="0" err="1" smtClean="0"/>
              <a:t>Métodos</a:t>
            </a:r>
            <a:endParaRPr lang="en-US" sz="2400" dirty="0" smtClean="0"/>
          </a:p>
          <a:p>
            <a:pPr lvl="1">
              <a:buFont typeface="Arial" charset="0"/>
              <a:buChar char="•"/>
            </a:pPr>
            <a:r>
              <a:rPr lang="en-US" sz="2200" dirty="0" err="1" smtClean="0"/>
              <a:t>Entrevistas</a:t>
            </a:r>
            <a:endParaRPr lang="en-US" sz="2200" dirty="0" smtClean="0"/>
          </a:p>
          <a:p>
            <a:pPr lvl="1">
              <a:buFont typeface="Arial" charset="0"/>
              <a:buChar char="•"/>
            </a:pPr>
            <a:r>
              <a:rPr lang="en-US" sz="2200" dirty="0" err="1" smtClean="0"/>
              <a:t>Estudio</a:t>
            </a:r>
            <a:r>
              <a:rPr lang="en-US" sz="2200" dirty="0" smtClean="0"/>
              <a:t> de </a:t>
            </a:r>
            <a:r>
              <a:rPr lang="en-US" sz="2200" dirty="0" err="1" smtClean="0"/>
              <a:t>documentos</a:t>
            </a:r>
            <a:r>
              <a:rPr lang="en-US" sz="2200" dirty="0" smtClean="0"/>
              <a:t> </a:t>
            </a:r>
            <a:r>
              <a:rPr lang="en-US" sz="2200" dirty="0" err="1" smtClean="0"/>
              <a:t>legales</a:t>
            </a:r>
            <a:r>
              <a:rPr lang="en-US" sz="2200" dirty="0" smtClean="0"/>
              <a:t>, </a:t>
            </a:r>
            <a:r>
              <a:rPr lang="en-US" sz="2200" dirty="0" err="1" smtClean="0"/>
              <a:t>legislativos</a:t>
            </a:r>
            <a:r>
              <a:rPr lang="en-US" sz="2200" dirty="0" smtClean="0"/>
              <a:t>, etc.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/>
              <a:t>¿</a:t>
            </a:r>
            <a:r>
              <a:rPr lang="en-US" sz="2200" dirty="0" err="1" smtClean="0"/>
              <a:t>Qué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información</a:t>
            </a:r>
            <a:r>
              <a:rPr lang="en-US" sz="2200" dirty="0" smtClean="0"/>
              <a:t> </a:t>
            </a:r>
            <a:r>
              <a:rPr lang="en-US" sz="2200" dirty="0" err="1" smtClean="0"/>
              <a:t>está</a:t>
            </a:r>
            <a:r>
              <a:rPr lang="en-US" sz="2200" dirty="0" smtClean="0"/>
              <a:t> </a:t>
            </a:r>
            <a:r>
              <a:rPr lang="en-US" sz="2200" dirty="0" err="1" smtClean="0"/>
              <a:t>disponible</a:t>
            </a:r>
            <a:r>
              <a:rPr lang="en-US" sz="2200" dirty="0" smtClean="0"/>
              <a:t> de </a:t>
            </a:r>
            <a:r>
              <a:rPr lang="en-US" sz="2200" dirty="0" err="1" smtClean="0"/>
              <a:t>manera</a:t>
            </a:r>
            <a:r>
              <a:rPr lang="en-US" sz="2200" dirty="0" smtClean="0"/>
              <a:t> virtual?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Heritage 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Una de las </a:t>
            </a:r>
            <a:r>
              <a:rPr lang="en-US" sz="2400" dirty="0" err="1" smtClean="0">
                <a:latin typeface="Gill Sans" charset="0"/>
                <a:ea typeface="Gill Sans" charset="0"/>
                <a:cs typeface="Gill Sans" charset="0"/>
              </a:rPr>
              <a:t>instituciones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 err="1" smtClean="0">
                <a:latin typeface="Gill Sans" charset="0"/>
                <a:ea typeface="Gill Sans" charset="0"/>
                <a:cs typeface="Gill Sans" charset="0"/>
              </a:rPr>
              <a:t>galardonadas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 err="1" smtClean="0"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 err="1" smtClean="0">
                <a:latin typeface="Gill Sans" charset="0"/>
                <a:ea typeface="Gill Sans" charset="0"/>
                <a:cs typeface="Gill Sans" charset="0"/>
              </a:rPr>
              <a:t>diciembre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de 2015 </a:t>
            </a:r>
            <a:r>
              <a:rPr lang="en-US" sz="2400" dirty="0" err="1" smtClean="0">
                <a:latin typeface="Gill Sans" charset="0"/>
                <a:ea typeface="Gill Sans" charset="0"/>
                <a:cs typeface="Gill Sans" charset="0"/>
              </a:rPr>
              <a:t>fue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la </a:t>
            </a:r>
            <a:r>
              <a:rPr lang="en-US" sz="2400" dirty="0" err="1" smtClean="0">
                <a:latin typeface="Gill Sans" charset="0"/>
                <a:ea typeface="Gill Sans" charset="0"/>
                <a:cs typeface="Gill Sans" charset="0"/>
              </a:rPr>
              <a:t>Biblioteca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 err="1" smtClean="0">
                <a:latin typeface="Gill Sans" charset="0"/>
                <a:ea typeface="Gill Sans" charset="0"/>
                <a:cs typeface="Gill Sans" charset="0"/>
              </a:rPr>
              <a:t>Pública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de Holyoke, Massachusetts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  <a:p>
            <a:pPr lvl="1"/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Título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 del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proyecto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: </a:t>
            </a:r>
            <a:r>
              <a:rPr lang="en-US" sz="2200" i="1" dirty="0" err="1" smtClean="0">
                <a:latin typeface="Gill Sans" charset="0"/>
                <a:ea typeface="Gill Sans" charset="0"/>
                <a:cs typeface="Gill Sans" charset="0"/>
              </a:rPr>
              <a:t>Nuestros</a:t>
            </a:r>
            <a:r>
              <a:rPr lang="en-US" sz="2200" i="1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i="1" dirty="0" err="1" smtClean="0">
                <a:latin typeface="Gill Sans" charset="0"/>
                <a:ea typeface="Gill Sans" charset="0"/>
                <a:cs typeface="Gill Sans" charset="0"/>
              </a:rPr>
              <a:t>Senderos</a:t>
            </a:r>
            <a:r>
              <a:rPr lang="en-US" sz="2200" i="1" dirty="0" smtClean="0">
                <a:latin typeface="Gill Sans" charset="0"/>
                <a:ea typeface="Gill Sans" charset="0"/>
                <a:cs typeface="Gill Sans" charset="0"/>
              </a:rPr>
              <a:t>: Las </a:t>
            </a:r>
            <a:r>
              <a:rPr lang="en-US" sz="2200" i="1" dirty="0" err="1" smtClean="0">
                <a:latin typeface="Gill Sans" charset="0"/>
                <a:ea typeface="Gill Sans" charset="0"/>
                <a:cs typeface="Gill Sans" charset="0"/>
              </a:rPr>
              <a:t>Historias</a:t>
            </a:r>
            <a:r>
              <a:rPr lang="en-US" sz="2200" i="1" dirty="0" smtClean="0">
                <a:latin typeface="Gill Sans" charset="0"/>
                <a:ea typeface="Gill Sans" charset="0"/>
                <a:cs typeface="Gill Sans" charset="0"/>
              </a:rPr>
              <a:t> de </a:t>
            </a:r>
            <a:r>
              <a:rPr lang="en-US" sz="2200" i="1" dirty="0" err="1" smtClean="0">
                <a:latin typeface="Gill Sans" charset="0"/>
                <a:ea typeface="Gill Sans" charset="0"/>
                <a:cs typeface="Gill Sans" charset="0"/>
              </a:rPr>
              <a:t>Nuestras</a:t>
            </a:r>
            <a:r>
              <a:rPr lang="en-US" sz="2200" i="1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i="1" dirty="0" err="1" smtClean="0">
                <a:latin typeface="Gill Sans" charset="0"/>
                <a:ea typeface="Gill Sans" charset="0"/>
                <a:cs typeface="Gill Sans" charset="0"/>
              </a:rPr>
              <a:t>Vidas</a:t>
            </a:r>
            <a:r>
              <a:rPr lang="en-US" sz="2200" i="1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i="1" dirty="0" err="1" smtClean="0"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200" i="1" dirty="0" smtClean="0">
                <a:latin typeface="Gill Sans" charset="0"/>
                <a:ea typeface="Gill Sans" charset="0"/>
                <a:cs typeface="Gill Sans" charset="0"/>
              </a:rPr>
              <a:t> Holyoke</a:t>
            </a:r>
            <a:endParaRPr lang="en-US" sz="2200" dirty="0">
              <a:latin typeface="Gill Sans" charset="0"/>
              <a:ea typeface="Gill Sans" charset="0"/>
              <a:cs typeface="Gill Sans" charset="0"/>
            </a:endParaRPr>
          </a:p>
          <a:p>
            <a:pPr lvl="1"/>
            <a:endParaRPr lang="en-US" sz="220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6" name="Picture 5" descr="IMG_38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04" y="3356691"/>
            <a:ext cx="2235380" cy="298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84884" y="5715857"/>
            <a:ext cx="424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Festival de la </a:t>
            </a:r>
            <a:r>
              <a:rPr lang="en-US" sz="1400" dirty="0" err="1" smtClean="0"/>
              <a:t>Familia</a:t>
            </a:r>
            <a:r>
              <a:rPr lang="en-US" sz="1400" dirty="0" smtClean="0"/>
              <a:t> </a:t>
            </a:r>
            <a:r>
              <a:rPr lang="en-US" sz="1400" dirty="0" err="1" smtClean="0"/>
              <a:t>Hispana</a:t>
            </a:r>
            <a:r>
              <a:rPr lang="en-US" sz="1400" dirty="0" smtClean="0"/>
              <a:t> 2014. </a:t>
            </a:r>
          </a:p>
          <a:p>
            <a:r>
              <a:rPr lang="en-US" sz="1400" dirty="0" err="1" smtClean="0"/>
              <a:t>Foto</a:t>
            </a:r>
            <a:r>
              <a:rPr lang="en-US" sz="1400" dirty="0" smtClean="0"/>
              <a:t> </a:t>
            </a:r>
            <a:r>
              <a:rPr lang="en-US" sz="1400" dirty="0" err="1" smtClean="0"/>
              <a:t>por</a:t>
            </a:r>
            <a:r>
              <a:rPr lang="en-US" sz="1400" dirty="0" smtClean="0"/>
              <a:t> Joel A. Blanco Rivera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60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Candela, Leonardo, Donatella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Castelli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, Pasquale Pagano, Costantino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Thano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Yannis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Ioannidis, Georgia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Koutrika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, Seamus Ross, Hans-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Jörg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Schek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, and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Heiko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Schuldt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. "Setting the foundations of digital libraries: The 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DELOS manifesto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." </a:t>
            </a:r>
            <a:r>
              <a:rPr lang="en-US" i="1" dirty="0">
                <a:solidFill>
                  <a:schemeClr val="tx1"/>
                </a:solidFill>
                <a:ea typeface="Gill Sans" charset="0"/>
                <a:cs typeface="Gill Sans" charset="0"/>
              </a:rPr>
              <a:t>D-Lib Magazine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13, no. 3 (2007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).</a:t>
            </a:r>
          </a:p>
          <a:p>
            <a:r>
              <a:rPr lang="en-US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Flinn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, Andrew. “Community Histories, Community Archives: Some Opportunities and Challenges.” </a:t>
            </a:r>
            <a:r>
              <a:rPr lang="en-US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Journal of the Society of Archivists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28, no. 2 (2007)</a:t>
            </a:r>
          </a:p>
          <a:p>
            <a:r>
              <a:rPr lang="en-US" dirty="0" err="1">
                <a:solidFill>
                  <a:schemeClr val="tx1"/>
                </a:solidFill>
              </a:rPr>
              <a:t>Grupo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Expertos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I. F. L. </a:t>
            </a:r>
            <a:r>
              <a:rPr lang="en-US" dirty="0" smtClean="0">
                <a:solidFill>
                  <a:schemeClr val="tx1"/>
                </a:solidFill>
              </a:rPr>
              <a:t>A. </a:t>
            </a:r>
            <a:r>
              <a:rPr lang="en-US" i="1" dirty="0" err="1">
                <a:solidFill>
                  <a:schemeClr val="tx1"/>
                </a:solidFill>
              </a:rPr>
              <a:t>Directrices</a:t>
            </a:r>
            <a:r>
              <a:rPr lang="en-US" i="1" dirty="0">
                <a:solidFill>
                  <a:schemeClr val="tx1"/>
                </a:solidFill>
              </a:rPr>
              <a:t> para </a:t>
            </a:r>
            <a:r>
              <a:rPr lang="en-US" i="1" dirty="0" err="1">
                <a:solidFill>
                  <a:schemeClr val="tx1"/>
                </a:solidFill>
              </a:rPr>
              <a:t>proyectos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digitalización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colecciones</a:t>
            </a:r>
            <a:r>
              <a:rPr lang="en-US" i="1" dirty="0">
                <a:solidFill>
                  <a:schemeClr val="tx1"/>
                </a:solidFill>
              </a:rPr>
              <a:t> y </a:t>
            </a:r>
            <a:r>
              <a:rPr lang="en-US" i="1" dirty="0" err="1">
                <a:solidFill>
                  <a:schemeClr val="tx1"/>
                </a:solidFill>
              </a:rPr>
              <a:t>fondos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dominio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público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parficular</a:t>
            </a:r>
            <a:r>
              <a:rPr lang="en-US" i="1" dirty="0">
                <a:solidFill>
                  <a:schemeClr val="tx1"/>
                </a:solidFill>
              </a:rPr>
              <a:t> para </a:t>
            </a:r>
            <a:r>
              <a:rPr lang="en-US" i="1" dirty="0" err="1">
                <a:solidFill>
                  <a:schemeClr val="tx1"/>
                </a:solidFill>
              </a:rPr>
              <a:t>aquellos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custodiados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bibliotecas</a:t>
            </a:r>
            <a:r>
              <a:rPr lang="en-US" i="1" dirty="0">
                <a:solidFill>
                  <a:schemeClr val="tx1"/>
                </a:solidFill>
              </a:rPr>
              <a:t> y </a:t>
            </a:r>
            <a:r>
              <a:rPr lang="en-US" i="1" dirty="0" err="1" smtClean="0">
                <a:solidFill>
                  <a:schemeClr val="tx1"/>
                </a:solidFill>
              </a:rPr>
              <a:t>archivos</a:t>
            </a:r>
            <a:r>
              <a:rPr lang="en-US" dirty="0" smtClean="0">
                <a:solidFill>
                  <a:schemeClr val="tx1"/>
                </a:solidFill>
              </a:rPr>
              <a:t>, 2002.</a:t>
            </a:r>
            <a:endParaRPr lang="en-US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cs typeface="Gill Sans"/>
              </a:rPr>
              <a:t>Hirtle</a:t>
            </a:r>
            <a:r>
              <a:rPr lang="en-US" dirty="0" smtClean="0">
                <a:solidFill>
                  <a:schemeClr val="tx1"/>
                </a:solidFill>
                <a:cs typeface="Gill Sans"/>
              </a:rPr>
              <a:t>, </a:t>
            </a:r>
            <a:r>
              <a:rPr lang="en-US" dirty="0">
                <a:solidFill>
                  <a:schemeClr val="tx1"/>
                </a:solidFill>
                <a:cs typeface="Gill Sans"/>
              </a:rPr>
              <a:t>Peter B</a:t>
            </a:r>
            <a:r>
              <a:rPr lang="en-US" dirty="0" smtClean="0">
                <a:solidFill>
                  <a:schemeClr val="tx1"/>
                </a:solidFill>
                <a:cs typeface="Gill Sans"/>
              </a:rPr>
              <a:t>., </a:t>
            </a:r>
            <a:r>
              <a:rPr lang="en-US" dirty="0">
                <a:solidFill>
                  <a:schemeClr val="tx1"/>
                </a:solidFill>
                <a:cs typeface="Gill Sans"/>
              </a:rPr>
              <a:t>Emily Hudson, &amp; Andrew T. Kenyon, </a:t>
            </a:r>
            <a:r>
              <a:rPr lang="en-US" i="1" dirty="0">
                <a:solidFill>
                  <a:schemeClr val="tx1"/>
                </a:solidFill>
                <a:cs typeface="Gill Sans"/>
              </a:rPr>
              <a:t>Copyright &amp; Cultural Institutions: Guidelines for digitization for U.S. Libraries, Archives, &amp; Museums.</a:t>
            </a:r>
            <a:r>
              <a:rPr lang="en-US" dirty="0">
                <a:solidFill>
                  <a:schemeClr val="tx1"/>
                </a:solidFill>
                <a:cs typeface="Gill Sans"/>
              </a:rPr>
              <a:t> Cornell University Library, </a:t>
            </a:r>
            <a:r>
              <a:rPr lang="en-US" dirty="0" smtClean="0">
                <a:solidFill>
                  <a:schemeClr val="tx1"/>
                </a:solidFill>
                <a:cs typeface="Gill Sans"/>
              </a:rPr>
              <a:t>2009.</a:t>
            </a:r>
            <a:endParaRPr lang="en-US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México. </a:t>
            </a:r>
            <a:r>
              <a:rPr lang="en-US" dirty="0" err="1" smtClean="0">
                <a:solidFill>
                  <a:schemeClr val="tx1"/>
                </a:solidFill>
              </a:rPr>
              <a:t>Archivo</a:t>
            </a:r>
            <a:r>
              <a:rPr lang="en-US" dirty="0" smtClean="0">
                <a:solidFill>
                  <a:schemeClr val="tx1"/>
                </a:solidFill>
              </a:rPr>
              <a:t> General de la </a:t>
            </a:r>
            <a:r>
              <a:rPr lang="en-US" dirty="0" err="1" smtClean="0">
                <a:solidFill>
                  <a:schemeClr val="tx1"/>
                </a:solidFill>
              </a:rPr>
              <a:t>Nación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i="1" dirty="0" err="1" smtClean="0">
                <a:solidFill>
                  <a:schemeClr val="tx1"/>
                </a:solidFill>
              </a:rPr>
              <a:t>Recomendaciones</a:t>
            </a:r>
            <a:r>
              <a:rPr lang="en-US" i="1" dirty="0" smtClean="0">
                <a:solidFill>
                  <a:schemeClr val="tx1"/>
                </a:solidFill>
              </a:rPr>
              <a:t> para </a:t>
            </a:r>
            <a:r>
              <a:rPr lang="en-US" i="1" dirty="0" err="1" smtClean="0">
                <a:solidFill>
                  <a:schemeClr val="tx1"/>
                </a:solidFill>
              </a:rPr>
              <a:t>proyectos</a:t>
            </a:r>
            <a:r>
              <a:rPr lang="en-US" i="1" dirty="0" smtClean="0">
                <a:solidFill>
                  <a:schemeClr val="tx1"/>
                </a:solidFill>
              </a:rPr>
              <a:t> de </a:t>
            </a:r>
            <a:r>
              <a:rPr lang="en-US" i="1" dirty="0" err="1" smtClean="0">
                <a:solidFill>
                  <a:schemeClr val="tx1"/>
                </a:solidFill>
              </a:rPr>
              <a:t>digitalización</a:t>
            </a:r>
            <a:r>
              <a:rPr lang="en-US" i="1" dirty="0" smtClean="0">
                <a:solidFill>
                  <a:schemeClr val="tx1"/>
                </a:solidFill>
              </a:rPr>
              <a:t> de </a:t>
            </a:r>
            <a:r>
              <a:rPr lang="en-US" i="1" dirty="0" err="1" smtClean="0">
                <a:solidFill>
                  <a:schemeClr val="tx1"/>
                </a:solidFill>
              </a:rPr>
              <a:t>documentos</a:t>
            </a:r>
            <a:r>
              <a:rPr lang="en-US" dirty="0" smtClean="0">
                <a:solidFill>
                  <a:schemeClr val="tx1"/>
                </a:solidFill>
              </a:rPr>
              <a:t>, 2015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Torres 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Vargas, Georgina A. </a:t>
            </a:r>
            <a:r>
              <a:rPr lang="en-US" i="1" dirty="0">
                <a:solidFill>
                  <a:schemeClr val="tx1"/>
                </a:solidFill>
                <a:ea typeface="Gill Sans" charset="0"/>
                <a:cs typeface="Gill Sans" charset="0"/>
              </a:rPr>
              <a:t>Un </a:t>
            </a:r>
            <a:r>
              <a:rPr lang="en-US" i="1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modelo</a:t>
            </a:r>
            <a:r>
              <a:rPr lang="en-US" i="1" dirty="0">
                <a:solidFill>
                  <a:schemeClr val="tx1"/>
                </a:solidFill>
                <a:ea typeface="Gill Sans" charset="0"/>
                <a:cs typeface="Gill Sans" charset="0"/>
              </a:rPr>
              <a:t> integral de </a:t>
            </a:r>
            <a:r>
              <a:rPr lang="en-US" i="1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biblioteca</a:t>
            </a:r>
            <a:r>
              <a:rPr lang="en-US" i="1" dirty="0">
                <a:solidFill>
                  <a:schemeClr val="tx1"/>
                </a:solidFill>
                <a:ea typeface="Gill Sans" charset="0"/>
                <a:cs typeface="Gill Sans" charset="0"/>
              </a:rPr>
              <a:t> digital.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México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: UNAM, Centro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Universitario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Investigaciones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Bibliotecológicas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, 2008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Voutssás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Márquez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, Juan. </a:t>
            </a:r>
            <a:r>
              <a:rPr lang="en-US" i="1" dirty="0">
                <a:solidFill>
                  <a:schemeClr val="tx1"/>
                </a:solidFill>
                <a:ea typeface="Gill Sans" charset="0"/>
                <a:cs typeface="Gill Sans" charset="0"/>
              </a:rPr>
              <a:t>Un </a:t>
            </a:r>
            <a:r>
              <a:rPr lang="en-US" i="1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modelo</a:t>
            </a:r>
            <a:r>
              <a:rPr lang="en-US" i="1" dirty="0">
                <a:solidFill>
                  <a:schemeClr val="tx1"/>
                </a:solidFill>
                <a:ea typeface="Gill Sans" charset="0"/>
                <a:cs typeface="Gill Sans" charset="0"/>
              </a:rPr>
              <a:t> de </a:t>
            </a:r>
            <a:r>
              <a:rPr lang="en-US" i="1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planeación</a:t>
            </a:r>
            <a:r>
              <a:rPr lang="en-US" i="1" dirty="0">
                <a:solidFill>
                  <a:schemeClr val="tx1"/>
                </a:solidFill>
                <a:ea typeface="Gill Sans" charset="0"/>
                <a:cs typeface="Gill Sans" charset="0"/>
              </a:rPr>
              <a:t> de </a:t>
            </a:r>
            <a:r>
              <a:rPr lang="en-US" i="1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bibliotecas</a:t>
            </a:r>
            <a:r>
              <a:rPr lang="en-US" i="1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digitales</a:t>
            </a:r>
            <a:r>
              <a:rPr lang="en-US" i="1" dirty="0">
                <a:solidFill>
                  <a:schemeClr val="tx1"/>
                </a:solidFill>
                <a:ea typeface="Gill Sans" charset="0"/>
                <a:cs typeface="Gill Sans" charset="0"/>
              </a:rPr>
              <a:t> para México.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México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: UNAM, Centro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Universitario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Investigaciones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Bibliotecológicas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, 2007.</a:t>
            </a:r>
          </a:p>
          <a:p>
            <a:endParaRPr lang="en-US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3864" y="1486252"/>
            <a:ext cx="69334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Gracias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email: </a:t>
            </a:r>
            <a:r>
              <a:rPr lang="en-US" sz="3200" dirty="0" err="1" smtClean="0"/>
              <a:t>joel.blanco@upr.edu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29263" y="2486526"/>
            <a:ext cx="1989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Biblioteca</a:t>
            </a:r>
            <a:r>
              <a:rPr lang="en-US" dirty="0" smtClean="0"/>
              <a:t> del </a:t>
            </a:r>
            <a:r>
              <a:rPr lang="en-US" dirty="0" err="1" smtClean="0"/>
              <a:t>Congreso</a:t>
            </a:r>
            <a:r>
              <a:rPr lang="en-US" dirty="0" smtClean="0"/>
              <a:t> Nacional de Chile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21" y="1846263"/>
            <a:ext cx="5931405" cy="402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6571" y="5868988"/>
            <a:ext cx="2715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4"/>
              </a:rPr>
              <a:t>https://</a:t>
            </a:r>
            <a:r>
              <a:rPr lang="en-US" sz="2400" dirty="0" err="1">
                <a:hlinkClick r:id="rId4"/>
              </a:rPr>
              <a:t>www.bcn.cl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0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 del </a:t>
            </a:r>
            <a:r>
              <a:rPr lang="en-US" dirty="0" err="1" smtClean="0"/>
              <a:t>Poder</a:t>
            </a:r>
            <a:r>
              <a:rPr lang="en-US" dirty="0" smtClean="0"/>
              <a:t> Judicial de Chile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897353"/>
            <a:ext cx="7543800" cy="34392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2961" y="5496625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4"/>
              </a:rPr>
              <a:t>http://</a:t>
            </a:r>
            <a:r>
              <a:rPr lang="en-US" sz="2000" dirty="0" err="1">
                <a:hlinkClick r:id="rId4"/>
              </a:rPr>
              <a:t>www.pjud.cl</a:t>
            </a:r>
            <a:r>
              <a:rPr lang="en-US" sz="2000" dirty="0">
                <a:hlinkClick r:id="rId4"/>
              </a:rPr>
              <a:t>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98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Londres</a:t>
            </a:r>
            <a:r>
              <a:rPr lang="en-US" dirty="0" smtClean="0"/>
              <a:t> 38, </a:t>
            </a:r>
            <a:r>
              <a:rPr lang="en-US" dirty="0" err="1" smtClean="0"/>
              <a:t>Espacio</a:t>
            </a:r>
            <a:r>
              <a:rPr lang="en-US" dirty="0" smtClean="0"/>
              <a:t> de </a:t>
            </a:r>
            <a:r>
              <a:rPr lang="en-US" dirty="0" err="1" smtClean="0"/>
              <a:t>Memorias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8" y="1846263"/>
            <a:ext cx="6907074" cy="402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0688" y="5868988"/>
            <a:ext cx="6907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4"/>
              </a:rPr>
              <a:t>http://www.londres38.cl/1934/w3-channel.html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73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Biblioteca</a:t>
            </a:r>
            <a:r>
              <a:rPr lang="en-US" dirty="0"/>
              <a:t> Digital: </a:t>
            </a:r>
            <a:r>
              <a:rPr lang="en-US" dirty="0" err="1" smtClean="0"/>
              <a:t>Definición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“La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biblioteca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digital (o virtual)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es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una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biblioteca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que se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sustenta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un </a:t>
            </a:r>
            <a:r>
              <a:rPr lang="en-US" sz="22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sistema</a:t>
            </a:r>
            <a:r>
              <a:rPr lang="en-US" sz="22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de </a:t>
            </a:r>
            <a:r>
              <a:rPr lang="en-US" sz="22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información</a:t>
            </a:r>
            <a:r>
              <a:rPr lang="en-US" sz="22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documental </a:t>
            </a:r>
            <a:r>
              <a:rPr lang="en-US" sz="22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2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red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, que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ofrece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a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sus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usuarios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contenidos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y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servicios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digitales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.”</a:t>
            </a:r>
          </a:p>
          <a:p>
            <a:r>
              <a:rPr lang="en-US" sz="1800" dirty="0" smtClean="0"/>
              <a:t>Torres Vargas, </a:t>
            </a:r>
            <a:r>
              <a:rPr lang="en-US" sz="1800" dirty="0"/>
              <a:t>Georgina </a:t>
            </a:r>
            <a:r>
              <a:rPr lang="en-US" sz="1800" dirty="0" smtClean="0"/>
              <a:t>A. </a:t>
            </a:r>
            <a:r>
              <a:rPr lang="en-US" sz="1800" i="1" dirty="0"/>
              <a:t>Un </a:t>
            </a:r>
            <a:r>
              <a:rPr lang="en-US" sz="1800" i="1" dirty="0" err="1"/>
              <a:t>modelo</a:t>
            </a:r>
            <a:r>
              <a:rPr lang="en-US" sz="1800" i="1" dirty="0"/>
              <a:t> integral de </a:t>
            </a:r>
            <a:r>
              <a:rPr lang="en-US" sz="1800" i="1" dirty="0" err="1"/>
              <a:t>biblioteca</a:t>
            </a:r>
            <a:r>
              <a:rPr lang="en-US" sz="1800" i="1" dirty="0"/>
              <a:t> </a:t>
            </a:r>
            <a:r>
              <a:rPr lang="en-US" sz="1800" i="1" dirty="0" smtClean="0"/>
              <a:t>digital. </a:t>
            </a:r>
            <a:r>
              <a:rPr lang="en-US" sz="1800" dirty="0" err="1" smtClean="0"/>
              <a:t>México</a:t>
            </a:r>
            <a:r>
              <a:rPr lang="en-US" sz="1800" dirty="0"/>
              <a:t>: UNAM, Centro </a:t>
            </a:r>
            <a:r>
              <a:rPr lang="en-US" sz="1800" dirty="0" err="1"/>
              <a:t>Universitario</a:t>
            </a:r>
            <a:r>
              <a:rPr lang="en-US" sz="1800" dirty="0"/>
              <a:t> de </a:t>
            </a:r>
            <a:r>
              <a:rPr lang="en-US" sz="1800" dirty="0" err="1"/>
              <a:t>Investigaciones</a:t>
            </a:r>
            <a:r>
              <a:rPr lang="en-US" sz="1800" dirty="0"/>
              <a:t> </a:t>
            </a:r>
            <a:r>
              <a:rPr lang="en-US" sz="1800" dirty="0" err="1"/>
              <a:t>Bibliotecológicas</a:t>
            </a:r>
            <a:r>
              <a:rPr lang="en-US" sz="1800" dirty="0"/>
              <a:t>, </a:t>
            </a:r>
            <a:r>
              <a:rPr lang="en-US" sz="1800" dirty="0" smtClean="0"/>
              <a:t>2008, p. 1. </a:t>
            </a:r>
            <a:endParaRPr lang="en-US" sz="180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r"/>
            <a:endParaRPr lang="en-US" i="1" dirty="0">
              <a:latin typeface="Gill Sans" charset="0"/>
              <a:ea typeface="Gill Sans" charset="0"/>
              <a:cs typeface="Gill Sans" charset="0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Biblioteca</a:t>
            </a:r>
            <a:r>
              <a:rPr lang="en-US" dirty="0"/>
              <a:t> </a:t>
            </a:r>
            <a:r>
              <a:rPr lang="en-US" dirty="0" smtClean="0"/>
              <a:t>Digital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“El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concepto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de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biblioteca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digital no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es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simplemente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el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equivalen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-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te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de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colecciones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digitalizadas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con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herramientas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de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manejo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de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información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.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Es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más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bien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un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ambiente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digital para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integrar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colecciones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servicios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y personas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apoyo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a un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ciclo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vital de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creación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diseminación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uso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y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preservación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de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datos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200" dirty="0" err="1">
                <a:latin typeface="Gill Sans" charset="0"/>
                <a:ea typeface="Gill Sans" charset="0"/>
                <a:cs typeface="Gill Sans" charset="0"/>
              </a:rPr>
              <a:t>información</a:t>
            </a:r>
            <a:r>
              <a:rPr lang="en-US" sz="2200" dirty="0">
                <a:latin typeface="Gill Sans" charset="0"/>
                <a:ea typeface="Gill Sans" charset="0"/>
                <a:cs typeface="Gill Sans" charset="0"/>
              </a:rPr>
              <a:t> y </a:t>
            </a:r>
            <a:r>
              <a:rPr lang="en-US" sz="2200" dirty="0" err="1" smtClean="0">
                <a:latin typeface="Gill Sans" charset="0"/>
                <a:ea typeface="Gill Sans" charset="0"/>
                <a:cs typeface="Gill Sans" charset="0"/>
              </a:rPr>
              <a:t>conocimiento</a:t>
            </a:r>
            <a:r>
              <a:rPr lang="en-US" sz="2200" dirty="0" smtClean="0">
                <a:latin typeface="Gill Sans" charset="0"/>
                <a:ea typeface="Gill Sans" charset="0"/>
                <a:cs typeface="Gill Sans" charset="0"/>
              </a:rPr>
              <a:t>.” </a:t>
            </a:r>
          </a:p>
          <a:p>
            <a:r>
              <a:rPr lang="en-US" sz="1800" dirty="0" err="1"/>
              <a:t>Voutssás</a:t>
            </a:r>
            <a:r>
              <a:rPr lang="en-US" sz="1800" dirty="0"/>
              <a:t> </a:t>
            </a:r>
            <a:r>
              <a:rPr lang="en-US" sz="1800" dirty="0" err="1"/>
              <a:t>Márquez</a:t>
            </a:r>
            <a:r>
              <a:rPr lang="en-US" sz="1800" dirty="0"/>
              <a:t>, Juan. </a:t>
            </a:r>
            <a:r>
              <a:rPr lang="en-US" sz="1800" i="1" dirty="0"/>
              <a:t>Un </a:t>
            </a:r>
            <a:r>
              <a:rPr lang="en-US" sz="1800" i="1" dirty="0" err="1"/>
              <a:t>modelo</a:t>
            </a:r>
            <a:r>
              <a:rPr lang="en-US" sz="1800" i="1" dirty="0"/>
              <a:t> de </a:t>
            </a:r>
            <a:r>
              <a:rPr lang="en-US" sz="1800" i="1" dirty="0" err="1"/>
              <a:t>planeación</a:t>
            </a:r>
            <a:r>
              <a:rPr lang="en-US" sz="1800" i="1" dirty="0"/>
              <a:t> de </a:t>
            </a:r>
            <a:r>
              <a:rPr lang="en-US" sz="1800" i="1" dirty="0" err="1"/>
              <a:t>bibliotecas</a:t>
            </a:r>
            <a:r>
              <a:rPr lang="en-US" sz="1800" i="1" dirty="0"/>
              <a:t> </a:t>
            </a:r>
            <a:r>
              <a:rPr lang="en-US" sz="1800" i="1" dirty="0" err="1"/>
              <a:t>digitales</a:t>
            </a:r>
            <a:r>
              <a:rPr lang="en-US" sz="1800" i="1" dirty="0"/>
              <a:t> para México. </a:t>
            </a:r>
            <a:r>
              <a:rPr lang="en-US" sz="1800" dirty="0" err="1"/>
              <a:t>México</a:t>
            </a:r>
            <a:r>
              <a:rPr lang="en-US" sz="1800" dirty="0"/>
              <a:t>: UNAM, Centro </a:t>
            </a:r>
            <a:r>
              <a:rPr lang="en-US" sz="1800" dirty="0" err="1"/>
              <a:t>Universitario</a:t>
            </a:r>
            <a:r>
              <a:rPr lang="en-US" sz="1800" dirty="0"/>
              <a:t> de </a:t>
            </a:r>
            <a:r>
              <a:rPr lang="en-US" sz="1800" dirty="0" err="1"/>
              <a:t>Investigaciones</a:t>
            </a:r>
            <a:r>
              <a:rPr lang="en-US" sz="1800" dirty="0"/>
              <a:t> </a:t>
            </a:r>
            <a:r>
              <a:rPr lang="en-US" sz="1800" dirty="0" err="1"/>
              <a:t>Bibliotecológicas</a:t>
            </a:r>
            <a:r>
              <a:rPr lang="en-US" sz="1800" dirty="0"/>
              <a:t>, </a:t>
            </a:r>
            <a:r>
              <a:rPr lang="en-US" sz="1800" dirty="0" smtClean="0"/>
              <a:t>2007, p. 6. </a:t>
            </a:r>
            <a:endParaRPr lang="en-US" sz="180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r"/>
            <a:endParaRPr lang="en-US" i="1" dirty="0">
              <a:latin typeface="Gill Sans" charset="0"/>
              <a:ea typeface="Gill Sans" charset="0"/>
              <a:cs typeface="Gill Sans" charset="0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Biblioteca</a:t>
            </a:r>
            <a:r>
              <a:rPr lang="en-US" dirty="0" smtClean="0"/>
              <a:t> Digital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88632" y="3280427"/>
            <a:ext cx="1876926" cy="117107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Biblioteca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Digital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3592" y="1844196"/>
            <a:ext cx="1644890" cy="737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Contenidos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245" y="3496994"/>
            <a:ext cx="1644890" cy="737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Usuarios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27570" y="1901609"/>
            <a:ext cx="1794506" cy="737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Servicios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63592" y="5053970"/>
            <a:ext cx="1644890" cy="737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Calidad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77186" y="5053970"/>
            <a:ext cx="1644890" cy="737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Políticas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89582" y="3496994"/>
            <a:ext cx="1644890" cy="737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Arquitectura</a:t>
            </a:r>
            <a:endParaRPr lang="en-US" dirty="0"/>
          </a:p>
          <a:p>
            <a:pPr algn="ctr"/>
            <a:r>
              <a:rPr lang="en-US" dirty="0" err="1" smtClean="0"/>
              <a:t>Informática</a:t>
            </a:r>
            <a:endParaRPr lang="en-US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65558" y="2727468"/>
            <a:ext cx="462012" cy="457016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26620" y="4547443"/>
            <a:ext cx="462012" cy="457016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708482" y="2715695"/>
            <a:ext cx="577973" cy="51516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255638" y="3865962"/>
            <a:ext cx="801988" cy="1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26576" y="3865961"/>
            <a:ext cx="801988" cy="1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226576" y="4479242"/>
            <a:ext cx="462012" cy="484003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337988" y="5951707"/>
            <a:ext cx="377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DELOS Digital Library Reference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Bibliotecas</a:t>
            </a:r>
            <a:r>
              <a:rPr lang="en-US" dirty="0" smtClean="0"/>
              <a:t> </a:t>
            </a:r>
            <a:r>
              <a:rPr lang="en-US" dirty="0" err="1" smtClean="0"/>
              <a:t>digitales</a:t>
            </a:r>
            <a:r>
              <a:rPr lang="en-US" dirty="0" smtClean="0"/>
              <a:t> y la </a:t>
            </a:r>
            <a:r>
              <a:rPr lang="en-US" dirty="0" err="1" smtClean="0"/>
              <a:t>colaboración</a:t>
            </a:r>
            <a:r>
              <a:rPr lang="en-US" dirty="0" smtClean="0"/>
              <a:t> </a:t>
            </a:r>
            <a:r>
              <a:rPr lang="en-US" dirty="0" err="1" smtClean="0"/>
              <a:t>multidisciplinaria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CE56-78AC-E749-A47B-A987296BD937}" type="slidenum">
              <a:rPr lang="en-US" smtClean="0"/>
              <a:t>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88632" y="3280427"/>
            <a:ext cx="1876926" cy="117107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Biblioteca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Digital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960" y="1844196"/>
            <a:ext cx="1885522" cy="10811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Organización</a:t>
            </a:r>
            <a:r>
              <a:rPr lang="en-US" dirty="0" smtClean="0"/>
              <a:t> y </a:t>
            </a:r>
            <a:r>
              <a:rPr lang="en-US" dirty="0" err="1" smtClean="0"/>
              <a:t>recuperación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245" y="3496994"/>
            <a:ext cx="1644890" cy="7379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Edición</a:t>
            </a:r>
            <a:r>
              <a:rPr lang="en-US" dirty="0" smtClean="0"/>
              <a:t> </a:t>
            </a:r>
            <a:r>
              <a:rPr lang="en-US" dirty="0" err="1" smtClean="0"/>
              <a:t>electrónica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57582" y="2034850"/>
            <a:ext cx="1644890" cy="7379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Gestión</a:t>
            </a:r>
            <a:r>
              <a:rPr lang="en-US" dirty="0" smtClean="0"/>
              <a:t> documental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81730" y="4727859"/>
            <a:ext cx="1644890" cy="126670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Preservación</a:t>
            </a:r>
            <a:r>
              <a:rPr lang="en-US" dirty="0" smtClean="0"/>
              <a:t> digital y </a:t>
            </a:r>
            <a:r>
              <a:rPr lang="en-US" dirty="0" err="1" smtClean="0"/>
              <a:t>Curaduría</a:t>
            </a:r>
            <a:r>
              <a:rPr lang="en-US" dirty="0" smtClean="0"/>
              <a:t> digital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92276" y="4835831"/>
            <a:ext cx="1648158" cy="94059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Tecnologías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y </a:t>
            </a:r>
            <a:r>
              <a:rPr lang="en-US" dirty="0" err="1" smtClean="0"/>
              <a:t>comunicación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89582" y="3388708"/>
            <a:ext cx="1642713" cy="9545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Tratamiento</a:t>
            </a:r>
            <a:r>
              <a:rPr lang="en-US" dirty="0" smtClean="0"/>
              <a:t> de </a:t>
            </a:r>
            <a:r>
              <a:rPr lang="en-US" dirty="0" err="1" smtClean="0"/>
              <a:t>contenidos</a:t>
            </a:r>
            <a:r>
              <a:rPr lang="en-US" dirty="0" smtClean="0"/>
              <a:t> multimedia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65558" y="2727468"/>
            <a:ext cx="462012" cy="457016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26620" y="4547443"/>
            <a:ext cx="462012" cy="457016"/>
          </a:xfrm>
          <a:prstGeom prst="straightConnector1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708482" y="2715695"/>
            <a:ext cx="577973" cy="515168"/>
          </a:xfrm>
          <a:prstGeom prst="straightConnector1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255638" y="3865962"/>
            <a:ext cx="801988" cy="1"/>
          </a:xfrm>
          <a:prstGeom prst="straightConnector1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26576" y="3865961"/>
            <a:ext cx="801988" cy="1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226576" y="4479242"/>
            <a:ext cx="462012" cy="484003"/>
          </a:xfrm>
          <a:prstGeom prst="straightConnector1">
            <a:avLst/>
          </a:pr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2539</TotalTime>
  <Words>2239</Words>
  <Application>Microsoft Macintosh PowerPoint</Application>
  <PresentationFormat>On-screen Show (4:3)</PresentationFormat>
  <Paragraphs>195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Gill Sans</vt:lpstr>
      <vt:lpstr>Arial</vt:lpstr>
      <vt:lpstr>Retrospect</vt:lpstr>
      <vt:lpstr>La digitalización como estrategia de colaboración entre bibliotecas, archivos y museos </vt:lpstr>
      <vt:lpstr>Mi experiencia como investigador...</vt:lpstr>
      <vt:lpstr>Biblioteca del Congreso Nacional de Chile</vt:lpstr>
      <vt:lpstr>Portal del Poder Judicial de Chile</vt:lpstr>
      <vt:lpstr>Londres 38, Espacio de Memorias</vt:lpstr>
      <vt:lpstr>Biblioteca Digital: Definición </vt:lpstr>
      <vt:lpstr>Biblioteca Digital</vt:lpstr>
      <vt:lpstr>Biblioteca Digital</vt:lpstr>
      <vt:lpstr>Bibliotecas digitales y la colaboración multidisciplinaria</vt:lpstr>
      <vt:lpstr>Biblioteca Digital</vt:lpstr>
      <vt:lpstr>Digitalización</vt:lpstr>
      <vt:lpstr>Digitalización</vt:lpstr>
      <vt:lpstr>Digitalización y derechos de autor: Un caso</vt:lpstr>
      <vt:lpstr>PowerPoint Presentation</vt:lpstr>
      <vt:lpstr>Digitalización</vt:lpstr>
      <vt:lpstr>Digitalización</vt:lpstr>
      <vt:lpstr>Community archives</vt:lpstr>
      <vt:lpstr>Ejemplo: Mass Memories Roadshow</vt:lpstr>
      <vt:lpstr>Fondos externos</vt:lpstr>
      <vt:lpstr>Common Heritage Grants</vt:lpstr>
      <vt:lpstr>Referencias</vt:lpstr>
      <vt:lpstr>Referencias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archivística en el contexto digital</dc:title>
  <dc:creator>Microsoft Office User</dc:creator>
  <cp:lastModifiedBy>Microsoft Office User</cp:lastModifiedBy>
  <cp:revision>141</cp:revision>
  <cp:lastPrinted>2016-03-18T11:43:04Z</cp:lastPrinted>
  <dcterms:created xsi:type="dcterms:W3CDTF">2016-03-15T18:28:30Z</dcterms:created>
  <dcterms:modified xsi:type="dcterms:W3CDTF">2016-05-20T18:29:53Z</dcterms:modified>
</cp:coreProperties>
</file>