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75" r:id="rId2"/>
    <p:sldId id="375" r:id="rId3"/>
    <p:sldId id="278" r:id="rId4"/>
    <p:sldId id="273" r:id="rId5"/>
    <p:sldId id="284" r:id="rId6"/>
    <p:sldId id="285" r:id="rId7"/>
    <p:sldId id="276" r:id="rId8"/>
    <p:sldId id="282" r:id="rId9"/>
    <p:sldId id="336" r:id="rId10"/>
    <p:sldId id="376" r:id="rId11"/>
    <p:sldId id="337" r:id="rId12"/>
    <p:sldId id="297" r:id="rId13"/>
    <p:sldId id="326" r:id="rId14"/>
    <p:sldId id="329" r:id="rId15"/>
    <p:sldId id="333" r:id="rId16"/>
    <p:sldId id="331" r:id="rId17"/>
    <p:sldId id="369" r:id="rId18"/>
    <p:sldId id="367" r:id="rId19"/>
    <p:sldId id="320" r:id="rId20"/>
    <p:sldId id="321" r:id="rId21"/>
    <p:sldId id="289" r:id="rId22"/>
    <p:sldId id="334" r:id="rId23"/>
    <p:sldId id="335" r:id="rId24"/>
    <p:sldId id="372" r:id="rId25"/>
    <p:sldId id="290" r:id="rId26"/>
    <p:sldId id="292" r:id="rId27"/>
    <p:sldId id="299" r:id="rId28"/>
    <p:sldId id="327" r:id="rId29"/>
    <p:sldId id="363" r:id="rId30"/>
    <p:sldId id="338" r:id="rId31"/>
    <p:sldId id="296" r:id="rId32"/>
    <p:sldId id="314" r:id="rId33"/>
    <p:sldId id="349" r:id="rId34"/>
    <p:sldId id="339" r:id="rId35"/>
    <p:sldId id="340" r:id="rId36"/>
    <p:sldId id="348" r:id="rId37"/>
    <p:sldId id="347" r:id="rId38"/>
    <p:sldId id="308" r:id="rId39"/>
    <p:sldId id="355" r:id="rId40"/>
    <p:sldId id="307" r:id="rId41"/>
    <p:sldId id="373" r:id="rId42"/>
    <p:sldId id="286" r:id="rId43"/>
    <p:sldId id="345" r:id="rId44"/>
    <p:sldId id="317" r:id="rId45"/>
    <p:sldId id="341" r:id="rId46"/>
    <p:sldId id="370" r:id="rId47"/>
    <p:sldId id="343" r:id="rId48"/>
    <p:sldId id="352" r:id="rId49"/>
    <p:sldId id="353" r:id="rId50"/>
    <p:sldId id="371" r:id="rId51"/>
    <p:sldId id="356" r:id="rId52"/>
    <p:sldId id="357" r:id="rId53"/>
    <p:sldId id="358" r:id="rId54"/>
    <p:sldId id="359" r:id="rId55"/>
    <p:sldId id="354" r:id="rId56"/>
    <p:sldId id="365" r:id="rId57"/>
    <p:sldId id="362" r:id="rId58"/>
    <p:sldId id="366" r:id="rId59"/>
    <p:sldId id="364" r:id="rId60"/>
    <p:sldId id="294" r:id="rId61"/>
    <p:sldId id="342" r:id="rId62"/>
    <p:sldId id="274" r:id="rId63"/>
    <p:sldId id="272" r:id="rId64"/>
    <p:sldId id="258" r:id="rId65"/>
  </p:sldIdLst>
  <p:sldSz cx="9144000" cy="6858000" type="screen4x3"/>
  <p:notesSz cx="6858000" cy="9144000"/>
  <p:custDataLst>
    <p:tags r:id="rId68"/>
  </p:custDataLst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0799" autoAdjust="0"/>
  </p:normalViewPr>
  <p:slideViewPr>
    <p:cSldViewPr>
      <p:cViewPr varScale="1">
        <p:scale>
          <a:sx n="77" d="100"/>
          <a:sy n="77" d="100"/>
        </p:scale>
        <p:origin x="15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C8B64-9F20-4A0D-ABF8-DA3FC62349F3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82612A-B4A2-4B95-88C9-8BD8843042B7}">
      <dgm:prSet phldrT="[Text]" custT="1"/>
      <dgm:spPr/>
      <dgm:t>
        <a:bodyPr/>
        <a:lstStyle/>
        <a:p>
          <a:r>
            <a:rPr lang="es-PR" sz="2000" dirty="0" smtClean="0"/>
            <a:t>Consolidación de Casas publicadoras</a:t>
          </a:r>
          <a:endParaRPr lang="en-US" sz="2000" dirty="0"/>
        </a:p>
      </dgm:t>
    </dgm:pt>
    <dgm:pt modelId="{F1F530BA-9A6D-4965-BECB-9D8FFE4D8679}" type="parTrans" cxnId="{6CA331B5-8010-4792-AA71-38DA2D4E5C58}">
      <dgm:prSet/>
      <dgm:spPr/>
      <dgm:t>
        <a:bodyPr/>
        <a:lstStyle/>
        <a:p>
          <a:endParaRPr lang="en-US"/>
        </a:p>
      </dgm:t>
    </dgm:pt>
    <dgm:pt modelId="{B935B514-F3C6-4D32-9E30-DE678CBFA8CA}" type="sibTrans" cxnId="{6CA331B5-8010-4792-AA71-38DA2D4E5C58}">
      <dgm:prSet/>
      <dgm:spPr/>
      <dgm:t>
        <a:bodyPr/>
        <a:lstStyle/>
        <a:p>
          <a:endParaRPr lang="en-US"/>
        </a:p>
      </dgm:t>
    </dgm:pt>
    <dgm:pt modelId="{A2D9EAAC-B9F1-46A6-BAF6-BC3F95460059}">
      <dgm:prSet phldrT="[Text]" custT="1"/>
      <dgm:spPr/>
      <dgm:t>
        <a:bodyPr/>
        <a:lstStyle/>
        <a:p>
          <a:r>
            <a:rPr lang="es-PR" sz="1800" dirty="0" smtClean="0"/>
            <a:t>Copyright/DRM</a:t>
          </a:r>
          <a:endParaRPr lang="en-US" sz="1800" dirty="0"/>
        </a:p>
      </dgm:t>
    </dgm:pt>
    <dgm:pt modelId="{B752F32D-69E0-4115-B4C8-655AB4AE4C06}" type="parTrans" cxnId="{918B0194-CE5A-476F-A602-7A6A0CC4CD1F}">
      <dgm:prSet/>
      <dgm:spPr/>
      <dgm:t>
        <a:bodyPr/>
        <a:lstStyle/>
        <a:p>
          <a:endParaRPr lang="en-US"/>
        </a:p>
      </dgm:t>
    </dgm:pt>
    <dgm:pt modelId="{BD009E35-523D-4494-94B4-135ECCA61189}" type="sibTrans" cxnId="{918B0194-CE5A-476F-A602-7A6A0CC4CD1F}">
      <dgm:prSet/>
      <dgm:spPr/>
      <dgm:t>
        <a:bodyPr/>
        <a:lstStyle/>
        <a:p>
          <a:endParaRPr lang="en-US"/>
        </a:p>
      </dgm:t>
    </dgm:pt>
    <dgm:pt modelId="{E13995C7-4C34-431B-A9B5-48C38C7603B6}">
      <dgm:prSet phldrT="[Text]"/>
      <dgm:spPr/>
      <dgm:t>
        <a:bodyPr/>
        <a:lstStyle/>
        <a:p>
          <a:r>
            <a:rPr lang="es-PR" dirty="0" smtClean="0"/>
            <a:t>Tecnología</a:t>
          </a:r>
          <a:endParaRPr lang="en-US" dirty="0"/>
        </a:p>
      </dgm:t>
    </dgm:pt>
    <dgm:pt modelId="{1700AB18-52E7-42B2-B513-A0601AD8F5B2}" type="parTrans" cxnId="{1473FACE-FFBF-4FD7-A5A9-56B530089E07}">
      <dgm:prSet/>
      <dgm:spPr/>
      <dgm:t>
        <a:bodyPr/>
        <a:lstStyle/>
        <a:p>
          <a:endParaRPr lang="en-US"/>
        </a:p>
      </dgm:t>
    </dgm:pt>
    <dgm:pt modelId="{CAD68F88-F967-4D45-BBEA-E72382DD8932}" type="sibTrans" cxnId="{1473FACE-FFBF-4FD7-A5A9-56B530089E07}">
      <dgm:prSet/>
      <dgm:spPr/>
      <dgm:t>
        <a:bodyPr/>
        <a:lstStyle/>
        <a:p>
          <a:endParaRPr lang="en-US"/>
        </a:p>
      </dgm:t>
    </dgm:pt>
    <dgm:pt modelId="{E8EE7E0D-B77B-4A67-BD6D-5418FBE22815}">
      <dgm:prSet phldrT="[Text]"/>
      <dgm:spPr/>
      <dgm:t>
        <a:bodyPr/>
        <a:lstStyle/>
        <a:p>
          <a:r>
            <a:rPr lang="es-PR" dirty="0" smtClean="0"/>
            <a:t>Acceso</a:t>
          </a:r>
          <a:endParaRPr lang="en-US" dirty="0"/>
        </a:p>
      </dgm:t>
    </dgm:pt>
    <dgm:pt modelId="{8C7F997F-2202-4021-939C-C2B9AEC6883D}" type="parTrans" cxnId="{F0417F3B-8031-4B07-87FE-F3995D5F68AF}">
      <dgm:prSet/>
      <dgm:spPr/>
      <dgm:t>
        <a:bodyPr/>
        <a:lstStyle/>
        <a:p>
          <a:endParaRPr lang="en-US"/>
        </a:p>
      </dgm:t>
    </dgm:pt>
    <dgm:pt modelId="{049A9F55-C630-4E56-913E-07BC147D0139}" type="sibTrans" cxnId="{F0417F3B-8031-4B07-87FE-F3995D5F68AF}">
      <dgm:prSet/>
      <dgm:spPr/>
      <dgm:t>
        <a:bodyPr/>
        <a:lstStyle/>
        <a:p>
          <a:endParaRPr lang="en-US"/>
        </a:p>
      </dgm:t>
    </dgm:pt>
    <dgm:pt modelId="{7F52183D-47E6-40BA-986C-56173CF1BA20}" type="pres">
      <dgm:prSet presAssocID="{326C8B64-9F20-4A0D-ABF8-DA3FC62349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ABD31-2BAE-4FD2-9041-32CA5F2BD094}" type="pres">
      <dgm:prSet presAssocID="{326C8B64-9F20-4A0D-ABF8-DA3FC62349F3}" presName="comp1" presStyleCnt="0"/>
      <dgm:spPr/>
      <dgm:t>
        <a:bodyPr/>
        <a:lstStyle/>
        <a:p>
          <a:endParaRPr lang="en-US"/>
        </a:p>
      </dgm:t>
    </dgm:pt>
    <dgm:pt modelId="{8BD10AB8-472B-41F8-AFEC-18B4936EF5AB}" type="pres">
      <dgm:prSet presAssocID="{326C8B64-9F20-4A0D-ABF8-DA3FC62349F3}" presName="circle1" presStyleLbl="node1" presStyleIdx="0" presStyleCnt="4" custScaleX="151852" custLinFactNeighborY="7476"/>
      <dgm:spPr/>
      <dgm:t>
        <a:bodyPr/>
        <a:lstStyle/>
        <a:p>
          <a:endParaRPr lang="en-US"/>
        </a:p>
      </dgm:t>
    </dgm:pt>
    <dgm:pt modelId="{BDBC8C44-1318-402F-BB9C-47B000CD0975}" type="pres">
      <dgm:prSet presAssocID="{326C8B64-9F20-4A0D-ABF8-DA3FC62349F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7615-437F-4568-AE5A-7137FE6EAB47}" type="pres">
      <dgm:prSet presAssocID="{326C8B64-9F20-4A0D-ABF8-DA3FC62349F3}" presName="comp2" presStyleCnt="0"/>
      <dgm:spPr/>
      <dgm:t>
        <a:bodyPr/>
        <a:lstStyle/>
        <a:p>
          <a:endParaRPr lang="en-US"/>
        </a:p>
      </dgm:t>
    </dgm:pt>
    <dgm:pt modelId="{AD3205AB-42CB-4417-9ACE-4C58D171154C}" type="pres">
      <dgm:prSet presAssocID="{326C8B64-9F20-4A0D-ABF8-DA3FC62349F3}" presName="circle2" presStyleLbl="node1" presStyleIdx="1" presStyleCnt="4" custScaleX="141667"/>
      <dgm:spPr/>
      <dgm:t>
        <a:bodyPr/>
        <a:lstStyle/>
        <a:p>
          <a:endParaRPr lang="en-US"/>
        </a:p>
      </dgm:t>
    </dgm:pt>
    <dgm:pt modelId="{6CF956EB-557A-4562-9BAE-20A4C16C21F9}" type="pres">
      <dgm:prSet presAssocID="{326C8B64-9F20-4A0D-ABF8-DA3FC62349F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841DB-0798-424A-84B4-54C64E0E3EBB}" type="pres">
      <dgm:prSet presAssocID="{326C8B64-9F20-4A0D-ABF8-DA3FC62349F3}" presName="comp3" presStyleCnt="0"/>
      <dgm:spPr/>
      <dgm:t>
        <a:bodyPr/>
        <a:lstStyle/>
        <a:p>
          <a:endParaRPr lang="en-US"/>
        </a:p>
      </dgm:t>
    </dgm:pt>
    <dgm:pt modelId="{FEE73F4D-2627-4543-AD35-380B61A8485B}" type="pres">
      <dgm:prSet presAssocID="{326C8B64-9F20-4A0D-ABF8-DA3FC62349F3}" presName="circle3" presStyleLbl="node1" presStyleIdx="2" presStyleCnt="4"/>
      <dgm:spPr/>
      <dgm:t>
        <a:bodyPr/>
        <a:lstStyle/>
        <a:p>
          <a:endParaRPr lang="en-US"/>
        </a:p>
      </dgm:t>
    </dgm:pt>
    <dgm:pt modelId="{C3397460-D0DF-47CC-850F-4FF01928E4F4}" type="pres">
      <dgm:prSet presAssocID="{326C8B64-9F20-4A0D-ABF8-DA3FC62349F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02A0-6F39-4178-AFF0-11334B26D794}" type="pres">
      <dgm:prSet presAssocID="{326C8B64-9F20-4A0D-ABF8-DA3FC62349F3}" presName="comp4" presStyleCnt="0"/>
      <dgm:spPr/>
      <dgm:t>
        <a:bodyPr/>
        <a:lstStyle/>
        <a:p>
          <a:endParaRPr lang="en-US"/>
        </a:p>
      </dgm:t>
    </dgm:pt>
    <dgm:pt modelId="{6D943241-796E-4857-92AE-984B0B5DF727}" type="pres">
      <dgm:prSet presAssocID="{326C8B64-9F20-4A0D-ABF8-DA3FC62349F3}" presName="circle4" presStyleLbl="node1" presStyleIdx="3" presStyleCnt="4" custLinFactNeighborX="0" custLinFactNeighborY="-6481"/>
      <dgm:spPr/>
      <dgm:t>
        <a:bodyPr/>
        <a:lstStyle/>
        <a:p>
          <a:endParaRPr lang="en-US"/>
        </a:p>
      </dgm:t>
    </dgm:pt>
    <dgm:pt modelId="{C18BCAC2-DE47-4DC0-9A02-5F37C3D8D2E7}" type="pres">
      <dgm:prSet presAssocID="{326C8B64-9F20-4A0D-ABF8-DA3FC62349F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331B5-8010-4792-AA71-38DA2D4E5C58}" srcId="{326C8B64-9F20-4A0D-ABF8-DA3FC62349F3}" destId="{8382612A-B4A2-4B95-88C9-8BD8843042B7}" srcOrd="0" destOrd="0" parTransId="{F1F530BA-9A6D-4965-BECB-9D8FFE4D8679}" sibTransId="{B935B514-F3C6-4D32-9E30-DE678CBFA8CA}"/>
    <dgm:cxn modelId="{1473FACE-FFBF-4FD7-A5A9-56B530089E07}" srcId="{326C8B64-9F20-4A0D-ABF8-DA3FC62349F3}" destId="{E13995C7-4C34-431B-A9B5-48C38C7603B6}" srcOrd="2" destOrd="0" parTransId="{1700AB18-52E7-42B2-B513-A0601AD8F5B2}" sibTransId="{CAD68F88-F967-4D45-BBEA-E72382DD8932}"/>
    <dgm:cxn modelId="{CAB80627-C63E-473B-9EAB-C9364E3D19B7}" type="presOf" srcId="{E8EE7E0D-B77B-4A67-BD6D-5418FBE22815}" destId="{C18BCAC2-DE47-4DC0-9A02-5F37C3D8D2E7}" srcOrd="1" destOrd="0" presId="urn:microsoft.com/office/officeart/2005/8/layout/venn2"/>
    <dgm:cxn modelId="{A933C1FB-14DB-4178-98AC-D530643448C7}" type="presOf" srcId="{A2D9EAAC-B9F1-46A6-BAF6-BC3F95460059}" destId="{6CF956EB-557A-4562-9BAE-20A4C16C21F9}" srcOrd="1" destOrd="0" presId="urn:microsoft.com/office/officeart/2005/8/layout/venn2"/>
    <dgm:cxn modelId="{462CEF3A-0C1B-4EA8-8566-85D41FE9216B}" type="presOf" srcId="{A2D9EAAC-B9F1-46A6-BAF6-BC3F95460059}" destId="{AD3205AB-42CB-4417-9ACE-4C58D171154C}" srcOrd="0" destOrd="0" presId="urn:microsoft.com/office/officeart/2005/8/layout/venn2"/>
    <dgm:cxn modelId="{5EB6FECA-A827-40E9-AD42-209DEFF533D9}" type="presOf" srcId="{8382612A-B4A2-4B95-88C9-8BD8843042B7}" destId="{BDBC8C44-1318-402F-BB9C-47B000CD0975}" srcOrd="1" destOrd="0" presId="urn:microsoft.com/office/officeart/2005/8/layout/venn2"/>
    <dgm:cxn modelId="{918B0194-CE5A-476F-A602-7A6A0CC4CD1F}" srcId="{326C8B64-9F20-4A0D-ABF8-DA3FC62349F3}" destId="{A2D9EAAC-B9F1-46A6-BAF6-BC3F95460059}" srcOrd="1" destOrd="0" parTransId="{B752F32D-69E0-4115-B4C8-655AB4AE4C06}" sibTransId="{BD009E35-523D-4494-94B4-135ECCA61189}"/>
    <dgm:cxn modelId="{9D6E2CC1-A80B-4162-816D-94BAD576E782}" type="presOf" srcId="{326C8B64-9F20-4A0D-ABF8-DA3FC62349F3}" destId="{7F52183D-47E6-40BA-986C-56173CF1BA20}" srcOrd="0" destOrd="0" presId="urn:microsoft.com/office/officeart/2005/8/layout/venn2"/>
    <dgm:cxn modelId="{1755A6C6-EE5F-4C11-8FDE-24A433183D37}" type="presOf" srcId="{8382612A-B4A2-4B95-88C9-8BD8843042B7}" destId="{8BD10AB8-472B-41F8-AFEC-18B4936EF5AB}" srcOrd="0" destOrd="0" presId="urn:microsoft.com/office/officeart/2005/8/layout/venn2"/>
    <dgm:cxn modelId="{A5EBE021-F32C-496B-A389-5371542A7ADD}" type="presOf" srcId="{E13995C7-4C34-431B-A9B5-48C38C7603B6}" destId="{C3397460-D0DF-47CC-850F-4FF01928E4F4}" srcOrd="1" destOrd="0" presId="urn:microsoft.com/office/officeart/2005/8/layout/venn2"/>
    <dgm:cxn modelId="{E8D03E8D-BEB1-4157-9C4C-A47FDE587A6B}" type="presOf" srcId="{E8EE7E0D-B77B-4A67-BD6D-5418FBE22815}" destId="{6D943241-796E-4857-92AE-984B0B5DF727}" srcOrd="0" destOrd="0" presId="urn:microsoft.com/office/officeart/2005/8/layout/venn2"/>
    <dgm:cxn modelId="{AB9297D6-7E6A-4B25-83BE-2823B54F614B}" type="presOf" srcId="{E13995C7-4C34-431B-A9B5-48C38C7603B6}" destId="{FEE73F4D-2627-4543-AD35-380B61A8485B}" srcOrd="0" destOrd="0" presId="urn:microsoft.com/office/officeart/2005/8/layout/venn2"/>
    <dgm:cxn modelId="{F0417F3B-8031-4B07-87FE-F3995D5F68AF}" srcId="{326C8B64-9F20-4A0D-ABF8-DA3FC62349F3}" destId="{E8EE7E0D-B77B-4A67-BD6D-5418FBE22815}" srcOrd="3" destOrd="0" parTransId="{8C7F997F-2202-4021-939C-C2B9AEC6883D}" sibTransId="{049A9F55-C630-4E56-913E-07BC147D0139}"/>
    <dgm:cxn modelId="{9EDD8B93-C830-46AA-8E06-323347E9EB8F}" type="presParOf" srcId="{7F52183D-47E6-40BA-986C-56173CF1BA20}" destId="{0ACABD31-2BAE-4FD2-9041-32CA5F2BD094}" srcOrd="0" destOrd="0" presId="urn:microsoft.com/office/officeart/2005/8/layout/venn2"/>
    <dgm:cxn modelId="{08F88F5B-BC79-462E-B694-9D3A788C2F21}" type="presParOf" srcId="{0ACABD31-2BAE-4FD2-9041-32CA5F2BD094}" destId="{8BD10AB8-472B-41F8-AFEC-18B4936EF5AB}" srcOrd="0" destOrd="0" presId="urn:microsoft.com/office/officeart/2005/8/layout/venn2"/>
    <dgm:cxn modelId="{9BCD7B1F-89F5-4E86-8085-573C3203EEFE}" type="presParOf" srcId="{0ACABD31-2BAE-4FD2-9041-32CA5F2BD094}" destId="{BDBC8C44-1318-402F-BB9C-47B000CD0975}" srcOrd="1" destOrd="0" presId="urn:microsoft.com/office/officeart/2005/8/layout/venn2"/>
    <dgm:cxn modelId="{7E1D3DFC-095B-49C5-8C60-97DAC82B29B0}" type="presParOf" srcId="{7F52183D-47E6-40BA-986C-56173CF1BA20}" destId="{F24A7615-437F-4568-AE5A-7137FE6EAB47}" srcOrd="1" destOrd="0" presId="urn:microsoft.com/office/officeart/2005/8/layout/venn2"/>
    <dgm:cxn modelId="{1AFEA802-320D-4364-A759-97AF78A3B4D8}" type="presParOf" srcId="{F24A7615-437F-4568-AE5A-7137FE6EAB47}" destId="{AD3205AB-42CB-4417-9ACE-4C58D171154C}" srcOrd="0" destOrd="0" presId="urn:microsoft.com/office/officeart/2005/8/layout/venn2"/>
    <dgm:cxn modelId="{41D23B46-2C65-4FA9-AAC4-F4D611EE55FD}" type="presParOf" srcId="{F24A7615-437F-4568-AE5A-7137FE6EAB47}" destId="{6CF956EB-557A-4562-9BAE-20A4C16C21F9}" srcOrd="1" destOrd="0" presId="urn:microsoft.com/office/officeart/2005/8/layout/venn2"/>
    <dgm:cxn modelId="{746B6837-5AC5-4FAC-B596-F787E860DC70}" type="presParOf" srcId="{7F52183D-47E6-40BA-986C-56173CF1BA20}" destId="{32D841DB-0798-424A-84B4-54C64E0E3EBB}" srcOrd="2" destOrd="0" presId="urn:microsoft.com/office/officeart/2005/8/layout/venn2"/>
    <dgm:cxn modelId="{A4A93C61-69E7-45A4-B2A6-5D2655E54F99}" type="presParOf" srcId="{32D841DB-0798-424A-84B4-54C64E0E3EBB}" destId="{FEE73F4D-2627-4543-AD35-380B61A8485B}" srcOrd="0" destOrd="0" presId="urn:microsoft.com/office/officeart/2005/8/layout/venn2"/>
    <dgm:cxn modelId="{736DFEBE-85B2-4D31-A4F2-617FB3ED55DC}" type="presParOf" srcId="{32D841DB-0798-424A-84B4-54C64E0E3EBB}" destId="{C3397460-D0DF-47CC-850F-4FF01928E4F4}" srcOrd="1" destOrd="0" presId="urn:microsoft.com/office/officeart/2005/8/layout/venn2"/>
    <dgm:cxn modelId="{8F1FEA22-CEE9-4146-B3ED-50611AE69203}" type="presParOf" srcId="{7F52183D-47E6-40BA-986C-56173CF1BA20}" destId="{BBFB02A0-6F39-4178-AFF0-11334B26D794}" srcOrd="3" destOrd="0" presId="urn:microsoft.com/office/officeart/2005/8/layout/venn2"/>
    <dgm:cxn modelId="{DEA2AB94-9A68-4AA6-A249-49367681F597}" type="presParOf" srcId="{BBFB02A0-6F39-4178-AFF0-11334B26D794}" destId="{6D943241-796E-4857-92AE-984B0B5DF727}" srcOrd="0" destOrd="0" presId="urn:microsoft.com/office/officeart/2005/8/layout/venn2"/>
    <dgm:cxn modelId="{5E59E8F7-2489-4F4A-92C7-0035F63C9D64}" type="presParOf" srcId="{BBFB02A0-6F39-4178-AFF0-11334B26D794}" destId="{C18BCAC2-DE47-4DC0-9A02-5F37C3D8D2E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C8B64-9F20-4A0D-ABF8-DA3FC62349F3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82612A-B4A2-4B95-88C9-8BD8843042B7}">
      <dgm:prSet phldrT="[Text]" custT="1"/>
      <dgm:spPr/>
      <dgm:t>
        <a:bodyPr/>
        <a:lstStyle/>
        <a:p>
          <a:r>
            <a:rPr lang="es-PR" sz="2000" dirty="0" smtClean="0"/>
            <a:t>Consolidación de Casas publicadoras</a:t>
          </a:r>
          <a:endParaRPr lang="en-US" sz="2000" dirty="0"/>
        </a:p>
      </dgm:t>
    </dgm:pt>
    <dgm:pt modelId="{F1F530BA-9A6D-4965-BECB-9D8FFE4D8679}" type="parTrans" cxnId="{6CA331B5-8010-4792-AA71-38DA2D4E5C58}">
      <dgm:prSet/>
      <dgm:spPr/>
      <dgm:t>
        <a:bodyPr/>
        <a:lstStyle/>
        <a:p>
          <a:endParaRPr lang="en-US"/>
        </a:p>
      </dgm:t>
    </dgm:pt>
    <dgm:pt modelId="{B935B514-F3C6-4D32-9E30-DE678CBFA8CA}" type="sibTrans" cxnId="{6CA331B5-8010-4792-AA71-38DA2D4E5C58}">
      <dgm:prSet/>
      <dgm:spPr/>
      <dgm:t>
        <a:bodyPr/>
        <a:lstStyle/>
        <a:p>
          <a:endParaRPr lang="en-US"/>
        </a:p>
      </dgm:t>
    </dgm:pt>
    <dgm:pt modelId="{A2D9EAAC-B9F1-46A6-BAF6-BC3F95460059}">
      <dgm:prSet phldrT="[Text]" custT="1"/>
      <dgm:spPr/>
      <dgm:t>
        <a:bodyPr/>
        <a:lstStyle/>
        <a:p>
          <a:r>
            <a:rPr lang="es-PR" sz="1800" dirty="0" smtClean="0"/>
            <a:t>Copyright/DRM</a:t>
          </a:r>
          <a:endParaRPr lang="en-US" sz="1800" dirty="0"/>
        </a:p>
      </dgm:t>
    </dgm:pt>
    <dgm:pt modelId="{B752F32D-69E0-4115-B4C8-655AB4AE4C06}" type="parTrans" cxnId="{918B0194-CE5A-476F-A602-7A6A0CC4CD1F}">
      <dgm:prSet/>
      <dgm:spPr/>
      <dgm:t>
        <a:bodyPr/>
        <a:lstStyle/>
        <a:p>
          <a:endParaRPr lang="en-US"/>
        </a:p>
      </dgm:t>
    </dgm:pt>
    <dgm:pt modelId="{BD009E35-523D-4494-94B4-135ECCA61189}" type="sibTrans" cxnId="{918B0194-CE5A-476F-A602-7A6A0CC4CD1F}">
      <dgm:prSet/>
      <dgm:spPr/>
      <dgm:t>
        <a:bodyPr/>
        <a:lstStyle/>
        <a:p>
          <a:endParaRPr lang="en-US"/>
        </a:p>
      </dgm:t>
    </dgm:pt>
    <dgm:pt modelId="{E13995C7-4C34-431B-A9B5-48C38C7603B6}">
      <dgm:prSet phldrT="[Text]"/>
      <dgm:spPr/>
      <dgm:t>
        <a:bodyPr/>
        <a:lstStyle/>
        <a:p>
          <a:r>
            <a:rPr lang="es-PR" dirty="0" smtClean="0"/>
            <a:t>Tecnología</a:t>
          </a:r>
          <a:endParaRPr lang="en-US" dirty="0"/>
        </a:p>
      </dgm:t>
    </dgm:pt>
    <dgm:pt modelId="{1700AB18-52E7-42B2-B513-A0601AD8F5B2}" type="parTrans" cxnId="{1473FACE-FFBF-4FD7-A5A9-56B530089E07}">
      <dgm:prSet/>
      <dgm:spPr/>
      <dgm:t>
        <a:bodyPr/>
        <a:lstStyle/>
        <a:p>
          <a:endParaRPr lang="en-US"/>
        </a:p>
      </dgm:t>
    </dgm:pt>
    <dgm:pt modelId="{CAD68F88-F967-4D45-BBEA-E72382DD8932}" type="sibTrans" cxnId="{1473FACE-FFBF-4FD7-A5A9-56B530089E07}">
      <dgm:prSet/>
      <dgm:spPr/>
      <dgm:t>
        <a:bodyPr/>
        <a:lstStyle/>
        <a:p>
          <a:endParaRPr lang="en-US"/>
        </a:p>
      </dgm:t>
    </dgm:pt>
    <dgm:pt modelId="{E8EE7E0D-B77B-4A67-BD6D-5418FBE22815}">
      <dgm:prSet phldrT="[Text]"/>
      <dgm:spPr/>
      <dgm:t>
        <a:bodyPr/>
        <a:lstStyle/>
        <a:p>
          <a:r>
            <a:rPr lang="es-PR" dirty="0" smtClean="0"/>
            <a:t>Acceso</a:t>
          </a:r>
          <a:endParaRPr lang="en-US" dirty="0"/>
        </a:p>
      </dgm:t>
    </dgm:pt>
    <dgm:pt modelId="{8C7F997F-2202-4021-939C-C2B9AEC6883D}" type="parTrans" cxnId="{F0417F3B-8031-4B07-87FE-F3995D5F68AF}">
      <dgm:prSet/>
      <dgm:spPr/>
      <dgm:t>
        <a:bodyPr/>
        <a:lstStyle/>
        <a:p>
          <a:endParaRPr lang="en-US"/>
        </a:p>
      </dgm:t>
    </dgm:pt>
    <dgm:pt modelId="{049A9F55-C630-4E56-913E-07BC147D0139}" type="sibTrans" cxnId="{F0417F3B-8031-4B07-87FE-F3995D5F68AF}">
      <dgm:prSet/>
      <dgm:spPr/>
      <dgm:t>
        <a:bodyPr/>
        <a:lstStyle/>
        <a:p>
          <a:endParaRPr lang="en-US"/>
        </a:p>
      </dgm:t>
    </dgm:pt>
    <dgm:pt modelId="{7F52183D-47E6-40BA-986C-56173CF1BA20}" type="pres">
      <dgm:prSet presAssocID="{326C8B64-9F20-4A0D-ABF8-DA3FC62349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ABD31-2BAE-4FD2-9041-32CA5F2BD094}" type="pres">
      <dgm:prSet presAssocID="{326C8B64-9F20-4A0D-ABF8-DA3FC62349F3}" presName="comp1" presStyleCnt="0"/>
      <dgm:spPr/>
      <dgm:t>
        <a:bodyPr/>
        <a:lstStyle/>
        <a:p>
          <a:endParaRPr lang="en-US"/>
        </a:p>
      </dgm:t>
    </dgm:pt>
    <dgm:pt modelId="{8BD10AB8-472B-41F8-AFEC-18B4936EF5AB}" type="pres">
      <dgm:prSet presAssocID="{326C8B64-9F20-4A0D-ABF8-DA3FC62349F3}" presName="circle1" presStyleLbl="node1" presStyleIdx="0" presStyleCnt="4" custScaleX="151852" custLinFactNeighborY="7476"/>
      <dgm:spPr/>
      <dgm:t>
        <a:bodyPr/>
        <a:lstStyle/>
        <a:p>
          <a:endParaRPr lang="en-US"/>
        </a:p>
      </dgm:t>
    </dgm:pt>
    <dgm:pt modelId="{BDBC8C44-1318-402F-BB9C-47B000CD0975}" type="pres">
      <dgm:prSet presAssocID="{326C8B64-9F20-4A0D-ABF8-DA3FC62349F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A7615-437F-4568-AE5A-7137FE6EAB47}" type="pres">
      <dgm:prSet presAssocID="{326C8B64-9F20-4A0D-ABF8-DA3FC62349F3}" presName="comp2" presStyleCnt="0"/>
      <dgm:spPr/>
      <dgm:t>
        <a:bodyPr/>
        <a:lstStyle/>
        <a:p>
          <a:endParaRPr lang="en-US"/>
        </a:p>
      </dgm:t>
    </dgm:pt>
    <dgm:pt modelId="{AD3205AB-42CB-4417-9ACE-4C58D171154C}" type="pres">
      <dgm:prSet presAssocID="{326C8B64-9F20-4A0D-ABF8-DA3FC62349F3}" presName="circle2" presStyleLbl="node1" presStyleIdx="1" presStyleCnt="4" custScaleX="141667"/>
      <dgm:spPr/>
      <dgm:t>
        <a:bodyPr/>
        <a:lstStyle/>
        <a:p>
          <a:endParaRPr lang="en-US"/>
        </a:p>
      </dgm:t>
    </dgm:pt>
    <dgm:pt modelId="{6CF956EB-557A-4562-9BAE-20A4C16C21F9}" type="pres">
      <dgm:prSet presAssocID="{326C8B64-9F20-4A0D-ABF8-DA3FC62349F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841DB-0798-424A-84B4-54C64E0E3EBB}" type="pres">
      <dgm:prSet presAssocID="{326C8B64-9F20-4A0D-ABF8-DA3FC62349F3}" presName="comp3" presStyleCnt="0"/>
      <dgm:spPr/>
      <dgm:t>
        <a:bodyPr/>
        <a:lstStyle/>
        <a:p>
          <a:endParaRPr lang="en-US"/>
        </a:p>
      </dgm:t>
    </dgm:pt>
    <dgm:pt modelId="{FEE73F4D-2627-4543-AD35-380B61A8485B}" type="pres">
      <dgm:prSet presAssocID="{326C8B64-9F20-4A0D-ABF8-DA3FC62349F3}" presName="circle3" presStyleLbl="node1" presStyleIdx="2" presStyleCnt="4"/>
      <dgm:spPr/>
      <dgm:t>
        <a:bodyPr/>
        <a:lstStyle/>
        <a:p>
          <a:endParaRPr lang="en-US"/>
        </a:p>
      </dgm:t>
    </dgm:pt>
    <dgm:pt modelId="{C3397460-D0DF-47CC-850F-4FF01928E4F4}" type="pres">
      <dgm:prSet presAssocID="{326C8B64-9F20-4A0D-ABF8-DA3FC62349F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02A0-6F39-4178-AFF0-11334B26D794}" type="pres">
      <dgm:prSet presAssocID="{326C8B64-9F20-4A0D-ABF8-DA3FC62349F3}" presName="comp4" presStyleCnt="0"/>
      <dgm:spPr/>
      <dgm:t>
        <a:bodyPr/>
        <a:lstStyle/>
        <a:p>
          <a:endParaRPr lang="en-US"/>
        </a:p>
      </dgm:t>
    </dgm:pt>
    <dgm:pt modelId="{6D943241-796E-4857-92AE-984B0B5DF727}" type="pres">
      <dgm:prSet presAssocID="{326C8B64-9F20-4A0D-ABF8-DA3FC62349F3}" presName="circle4" presStyleLbl="node1" presStyleIdx="3" presStyleCnt="4" custLinFactNeighborX="0" custLinFactNeighborY="-6481"/>
      <dgm:spPr/>
      <dgm:t>
        <a:bodyPr/>
        <a:lstStyle/>
        <a:p>
          <a:endParaRPr lang="en-US"/>
        </a:p>
      </dgm:t>
    </dgm:pt>
    <dgm:pt modelId="{C18BCAC2-DE47-4DC0-9A02-5F37C3D8D2E7}" type="pres">
      <dgm:prSet presAssocID="{326C8B64-9F20-4A0D-ABF8-DA3FC62349F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2EB23-8CF8-4932-8F93-4F8FCC3D8C35}" type="presOf" srcId="{A2D9EAAC-B9F1-46A6-BAF6-BC3F95460059}" destId="{6CF956EB-557A-4562-9BAE-20A4C16C21F9}" srcOrd="1" destOrd="0" presId="urn:microsoft.com/office/officeart/2005/8/layout/venn2"/>
    <dgm:cxn modelId="{1473FACE-FFBF-4FD7-A5A9-56B530089E07}" srcId="{326C8B64-9F20-4A0D-ABF8-DA3FC62349F3}" destId="{E13995C7-4C34-431B-A9B5-48C38C7603B6}" srcOrd="2" destOrd="0" parTransId="{1700AB18-52E7-42B2-B513-A0601AD8F5B2}" sibTransId="{CAD68F88-F967-4D45-BBEA-E72382DD8932}"/>
    <dgm:cxn modelId="{3FA82ECA-504E-4185-B53A-0A5710B7B2A5}" type="presOf" srcId="{8382612A-B4A2-4B95-88C9-8BD8843042B7}" destId="{8BD10AB8-472B-41F8-AFEC-18B4936EF5AB}" srcOrd="0" destOrd="0" presId="urn:microsoft.com/office/officeart/2005/8/layout/venn2"/>
    <dgm:cxn modelId="{7F7E0085-919F-45BC-B0AE-FF25870904CA}" type="presOf" srcId="{E13995C7-4C34-431B-A9B5-48C38C7603B6}" destId="{FEE73F4D-2627-4543-AD35-380B61A8485B}" srcOrd="0" destOrd="0" presId="urn:microsoft.com/office/officeart/2005/8/layout/venn2"/>
    <dgm:cxn modelId="{127314ED-28AA-4D07-A5D9-CA24A34EF328}" type="presOf" srcId="{A2D9EAAC-B9F1-46A6-BAF6-BC3F95460059}" destId="{AD3205AB-42CB-4417-9ACE-4C58D171154C}" srcOrd="0" destOrd="0" presId="urn:microsoft.com/office/officeart/2005/8/layout/venn2"/>
    <dgm:cxn modelId="{5DD6A054-F53A-408D-8DBF-28C338DA0A36}" type="presOf" srcId="{326C8B64-9F20-4A0D-ABF8-DA3FC62349F3}" destId="{7F52183D-47E6-40BA-986C-56173CF1BA20}" srcOrd="0" destOrd="0" presId="urn:microsoft.com/office/officeart/2005/8/layout/venn2"/>
    <dgm:cxn modelId="{831E357B-6B8D-418A-947B-A3D7AC9D81DD}" type="presOf" srcId="{8382612A-B4A2-4B95-88C9-8BD8843042B7}" destId="{BDBC8C44-1318-402F-BB9C-47B000CD0975}" srcOrd="1" destOrd="0" presId="urn:microsoft.com/office/officeart/2005/8/layout/venn2"/>
    <dgm:cxn modelId="{11E8A426-CD32-4045-90B4-FCC783DE6A55}" type="presOf" srcId="{E8EE7E0D-B77B-4A67-BD6D-5418FBE22815}" destId="{C18BCAC2-DE47-4DC0-9A02-5F37C3D8D2E7}" srcOrd="1" destOrd="0" presId="urn:microsoft.com/office/officeart/2005/8/layout/venn2"/>
    <dgm:cxn modelId="{918B0194-CE5A-476F-A602-7A6A0CC4CD1F}" srcId="{326C8B64-9F20-4A0D-ABF8-DA3FC62349F3}" destId="{A2D9EAAC-B9F1-46A6-BAF6-BC3F95460059}" srcOrd="1" destOrd="0" parTransId="{B752F32D-69E0-4115-B4C8-655AB4AE4C06}" sibTransId="{BD009E35-523D-4494-94B4-135ECCA61189}"/>
    <dgm:cxn modelId="{FF8A74CE-9727-4C91-A9FA-D1331872CBA9}" type="presOf" srcId="{E8EE7E0D-B77B-4A67-BD6D-5418FBE22815}" destId="{6D943241-796E-4857-92AE-984B0B5DF727}" srcOrd="0" destOrd="0" presId="urn:microsoft.com/office/officeart/2005/8/layout/venn2"/>
    <dgm:cxn modelId="{047677BE-9BFF-4554-A42F-D592F0378594}" type="presOf" srcId="{E13995C7-4C34-431B-A9B5-48C38C7603B6}" destId="{C3397460-D0DF-47CC-850F-4FF01928E4F4}" srcOrd="1" destOrd="0" presId="urn:microsoft.com/office/officeart/2005/8/layout/venn2"/>
    <dgm:cxn modelId="{6CA331B5-8010-4792-AA71-38DA2D4E5C58}" srcId="{326C8B64-9F20-4A0D-ABF8-DA3FC62349F3}" destId="{8382612A-B4A2-4B95-88C9-8BD8843042B7}" srcOrd="0" destOrd="0" parTransId="{F1F530BA-9A6D-4965-BECB-9D8FFE4D8679}" sibTransId="{B935B514-F3C6-4D32-9E30-DE678CBFA8CA}"/>
    <dgm:cxn modelId="{F0417F3B-8031-4B07-87FE-F3995D5F68AF}" srcId="{326C8B64-9F20-4A0D-ABF8-DA3FC62349F3}" destId="{E8EE7E0D-B77B-4A67-BD6D-5418FBE22815}" srcOrd="3" destOrd="0" parTransId="{8C7F997F-2202-4021-939C-C2B9AEC6883D}" sibTransId="{049A9F55-C630-4E56-913E-07BC147D0139}"/>
    <dgm:cxn modelId="{44E4A792-10A1-4BCE-B73F-8C5FAF2208C4}" type="presParOf" srcId="{7F52183D-47E6-40BA-986C-56173CF1BA20}" destId="{0ACABD31-2BAE-4FD2-9041-32CA5F2BD094}" srcOrd="0" destOrd="0" presId="urn:microsoft.com/office/officeart/2005/8/layout/venn2"/>
    <dgm:cxn modelId="{FE7485BF-75A7-41B4-8E10-8BE6BD8BAE2A}" type="presParOf" srcId="{0ACABD31-2BAE-4FD2-9041-32CA5F2BD094}" destId="{8BD10AB8-472B-41F8-AFEC-18B4936EF5AB}" srcOrd="0" destOrd="0" presId="urn:microsoft.com/office/officeart/2005/8/layout/venn2"/>
    <dgm:cxn modelId="{7D49E855-D544-4525-8373-11FFE0936D99}" type="presParOf" srcId="{0ACABD31-2BAE-4FD2-9041-32CA5F2BD094}" destId="{BDBC8C44-1318-402F-BB9C-47B000CD0975}" srcOrd="1" destOrd="0" presId="urn:microsoft.com/office/officeart/2005/8/layout/venn2"/>
    <dgm:cxn modelId="{29FA6E1D-335B-4853-8503-67D9582271C9}" type="presParOf" srcId="{7F52183D-47E6-40BA-986C-56173CF1BA20}" destId="{F24A7615-437F-4568-AE5A-7137FE6EAB47}" srcOrd="1" destOrd="0" presId="urn:microsoft.com/office/officeart/2005/8/layout/venn2"/>
    <dgm:cxn modelId="{92E8CF85-9A50-47CB-8333-823E27646529}" type="presParOf" srcId="{F24A7615-437F-4568-AE5A-7137FE6EAB47}" destId="{AD3205AB-42CB-4417-9ACE-4C58D171154C}" srcOrd="0" destOrd="0" presId="urn:microsoft.com/office/officeart/2005/8/layout/venn2"/>
    <dgm:cxn modelId="{DE84BBB9-4612-4F00-BEFA-56CE1448E0BB}" type="presParOf" srcId="{F24A7615-437F-4568-AE5A-7137FE6EAB47}" destId="{6CF956EB-557A-4562-9BAE-20A4C16C21F9}" srcOrd="1" destOrd="0" presId="urn:microsoft.com/office/officeart/2005/8/layout/venn2"/>
    <dgm:cxn modelId="{D39E2E10-94CC-41E1-AD8A-5489CF25180A}" type="presParOf" srcId="{7F52183D-47E6-40BA-986C-56173CF1BA20}" destId="{32D841DB-0798-424A-84B4-54C64E0E3EBB}" srcOrd="2" destOrd="0" presId="urn:microsoft.com/office/officeart/2005/8/layout/venn2"/>
    <dgm:cxn modelId="{15CC9CD4-AC07-423F-8DE6-C2327D52A757}" type="presParOf" srcId="{32D841DB-0798-424A-84B4-54C64E0E3EBB}" destId="{FEE73F4D-2627-4543-AD35-380B61A8485B}" srcOrd="0" destOrd="0" presId="urn:microsoft.com/office/officeart/2005/8/layout/venn2"/>
    <dgm:cxn modelId="{68DF2271-DD5A-4CD3-8682-8FB6FF0DF112}" type="presParOf" srcId="{32D841DB-0798-424A-84B4-54C64E0E3EBB}" destId="{C3397460-D0DF-47CC-850F-4FF01928E4F4}" srcOrd="1" destOrd="0" presId="urn:microsoft.com/office/officeart/2005/8/layout/venn2"/>
    <dgm:cxn modelId="{FFB7972B-2A9B-4982-8FDD-C8AA2CAA9E83}" type="presParOf" srcId="{7F52183D-47E6-40BA-986C-56173CF1BA20}" destId="{BBFB02A0-6F39-4178-AFF0-11334B26D794}" srcOrd="3" destOrd="0" presId="urn:microsoft.com/office/officeart/2005/8/layout/venn2"/>
    <dgm:cxn modelId="{296DA876-9D15-49C4-9457-B90D757E723C}" type="presParOf" srcId="{BBFB02A0-6F39-4178-AFF0-11334B26D794}" destId="{6D943241-796E-4857-92AE-984B0B5DF727}" srcOrd="0" destOrd="0" presId="urn:microsoft.com/office/officeart/2005/8/layout/venn2"/>
    <dgm:cxn modelId="{BA9DF86C-2EFC-4D25-ADA2-009E27F19407}" type="presParOf" srcId="{BBFB02A0-6F39-4178-AFF0-11334B26D794}" destId="{C18BCAC2-DE47-4DC0-9A02-5F37C3D8D2E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6D09D-ABB1-4CD8-90D1-F781F914886B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0BBC2A73-5C44-42FD-AA0D-725B7C28DA62}">
      <dgm:prSet phldrT="[Text]"/>
      <dgm:spPr/>
      <dgm:t>
        <a:bodyPr/>
        <a:lstStyle/>
        <a:p>
          <a:r>
            <a:rPr lang="en-US" dirty="0" smtClean="0"/>
            <a:t>Derechos de </a:t>
          </a:r>
          <a:r>
            <a:rPr lang="en-US" dirty="0" err="1" smtClean="0"/>
            <a:t>Autor</a:t>
          </a:r>
          <a:endParaRPr lang="en-US" dirty="0"/>
        </a:p>
      </dgm:t>
    </dgm:pt>
    <dgm:pt modelId="{BBECE7A7-C442-4D9D-A5C3-8FC57660A1B0}" type="parTrans" cxnId="{A832F8C1-DC09-471C-85FE-D64E975C8F39}">
      <dgm:prSet/>
      <dgm:spPr/>
      <dgm:t>
        <a:bodyPr/>
        <a:lstStyle/>
        <a:p>
          <a:endParaRPr lang="en-US"/>
        </a:p>
      </dgm:t>
    </dgm:pt>
    <dgm:pt modelId="{E4137050-5EB1-407F-9E15-B21AEA695669}" type="sibTrans" cxnId="{A832F8C1-DC09-471C-85FE-D64E975C8F39}">
      <dgm:prSet/>
      <dgm:spPr/>
      <dgm:t>
        <a:bodyPr/>
        <a:lstStyle/>
        <a:p>
          <a:endParaRPr lang="en-US"/>
        </a:p>
      </dgm:t>
    </dgm:pt>
    <dgm:pt modelId="{CECBB966-E7C1-430B-8A07-8882419FCDDA}">
      <dgm:prSet phldrT="[Text]" custT="1"/>
      <dgm:spPr/>
      <dgm:t>
        <a:bodyPr/>
        <a:lstStyle/>
        <a:p>
          <a:r>
            <a:rPr lang="en-US" sz="2400" dirty="0" err="1" smtClean="0"/>
            <a:t>Tecnología</a:t>
          </a:r>
          <a:endParaRPr lang="en-US" sz="2400" dirty="0"/>
        </a:p>
      </dgm:t>
    </dgm:pt>
    <dgm:pt modelId="{29AF233D-F0A4-46BC-99AD-A8DE41D68C06}" type="parTrans" cxnId="{35B66B3A-EC5B-4B3D-8E06-D01C7821053C}">
      <dgm:prSet/>
      <dgm:spPr/>
      <dgm:t>
        <a:bodyPr/>
        <a:lstStyle/>
        <a:p>
          <a:endParaRPr lang="en-US"/>
        </a:p>
      </dgm:t>
    </dgm:pt>
    <dgm:pt modelId="{A24D48C5-C503-432D-BBA9-D7827A8A3D25}" type="sibTrans" cxnId="{35B66B3A-EC5B-4B3D-8E06-D01C7821053C}">
      <dgm:prSet/>
      <dgm:spPr/>
      <dgm:t>
        <a:bodyPr/>
        <a:lstStyle/>
        <a:p>
          <a:endParaRPr lang="en-US"/>
        </a:p>
      </dgm:t>
    </dgm:pt>
    <dgm:pt modelId="{4B1507D9-3A1B-4E5D-81E1-1850FB9E920D}">
      <dgm:prSet phldrT="[Text]" custT="1"/>
      <dgm:spPr/>
      <dgm:t>
        <a:bodyPr/>
        <a:lstStyle/>
        <a:p>
          <a:r>
            <a:rPr lang="en-US" sz="2400" dirty="0" smtClean="0"/>
            <a:t>DRM</a:t>
          </a:r>
          <a:endParaRPr lang="en-US" sz="2400" dirty="0"/>
        </a:p>
      </dgm:t>
    </dgm:pt>
    <dgm:pt modelId="{9DEA53A2-FAC5-492E-95C8-60B8716EE521}" type="parTrans" cxnId="{22CC855E-8F9F-4BF7-9628-D26942A474B1}">
      <dgm:prSet/>
      <dgm:spPr/>
      <dgm:t>
        <a:bodyPr/>
        <a:lstStyle/>
        <a:p>
          <a:endParaRPr lang="en-US"/>
        </a:p>
      </dgm:t>
    </dgm:pt>
    <dgm:pt modelId="{D1DAEB62-6862-44E1-9050-9A889125EA82}" type="sibTrans" cxnId="{22CC855E-8F9F-4BF7-9628-D26942A474B1}">
      <dgm:prSet/>
      <dgm:spPr/>
      <dgm:t>
        <a:bodyPr/>
        <a:lstStyle/>
        <a:p>
          <a:endParaRPr lang="en-US"/>
        </a:p>
      </dgm:t>
    </dgm:pt>
    <dgm:pt modelId="{197C5434-4401-4D8B-B9B6-54871691EC20}" type="pres">
      <dgm:prSet presAssocID="{C526D09D-ABB1-4CD8-90D1-F781F914886B}" presName="Name0" presStyleCnt="0">
        <dgm:presLayoutVars>
          <dgm:dir/>
          <dgm:resizeHandles val="exact"/>
        </dgm:presLayoutVars>
      </dgm:prSet>
      <dgm:spPr/>
    </dgm:pt>
    <dgm:pt modelId="{5AEB49A3-71BD-42DE-B7A1-A143825D50E5}" type="pres">
      <dgm:prSet presAssocID="{C526D09D-ABB1-4CD8-90D1-F781F914886B}" presName="vNodes" presStyleCnt="0"/>
      <dgm:spPr/>
    </dgm:pt>
    <dgm:pt modelId="{176ECE23-271E-4B43-9364-CD0CE6FEE928}" type="pres">
      <dgm:prSet presAssocID="{0BBC2A73-5C44-42FD-AA0D-725B7C28DA62}" presName="node" presStyleLbl="node1" presStyleIdx="0" presStyleCnt="3" custScaleX="11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9D3B3-43D0-4AD4-BBDF-994BDBC6D804}" type="pres">
      <dgm:prSet presAssocID="{E4137050-5EB1-407F-9E15-B21AEA695669}" presName="spacerT" presStyleCnt="0"/>
      <dgm:spPr/>
    </dgm:pt>
    <dgm:pt modelId="{D24F0FF6-DA09-4451-8E36-D8E2DB596FE4}" type="pres">
      <dgm:prSet presAssocID="{E4137050-5EB1-407F-9E15-B21AEA69566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F0B2AE-8CC9-480B-9777-4EDB52166783}" type="pres">
      <dgm:prSet presAssocID="{E4137050-5EB1-407F-9E15-B21AEA695669}" presName="spacerB" presStyleCnt="0"/>
      <dgm:spPr/>
    </dgm:pt>
    <dgm:pt modelId="{D466889F-61B7-48E3-8856-491619FA032D}" type="pres">
      <dgm:prSet presAssocID="{CECBB966-E7C1-430B-8A07-8882419FCDDA}" presName="node" presStyleLbl="node1" presStyleIdx="1" presStyleCnt="3" custScaleX="168446" custLinFactNeighborX="20830" custLinFactNeighborY="-75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F5865-065F-4CA6-90EA-A3FD932AB7B0}" type="pres">
      <dgm:prSet presAssocID="{C526D09D-ABB1-4CD8-90D1-F781F914886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E1151C7-3634-4122-B66C-48525101284E}" type="pres">
      <dgm:prSet presAssocID="{C526D09D-ABB1-4CD8-90D1-F781F91488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221511F-591E-41D8-BB3C-822CF7237AD3}" type="pres">
      <dgm:prSet presAssocID="{C526D09D-ABB1-4CD8-90D1-F781F914886B}" presName="lastNode" presStyleLbl="node1" presStyleIdx="2" presStyleCnt="3" custScaleX="66095" custScaleY="6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81510-2D23-4C2E-8122-5640BE870270}" type="presOf" srcId="{0BBC2A73-5C44-42FD-AA0D-725B7C28DA62}" destId="{176ECE23-271E-4B43-9364-CD0CE6FEE928}" srcOrd="0" destOrd="0" presId="urn:microsoft.com/office/officeart/2005/8/layout/equation2"/>
    <dgm:cxn modelId="{8BEF8427-1980-487F-B4B3-5D4833BA1802}" type="presOf" srcId="{A24D48C5-C503-432D-BBA9-D7827A8A3D25}" destId="{2E1151C7-3634-4122-B66C-48525101284E}" srcOrd="1" destOrd="0" presId="urn:microsoft.com/office/officeart/2005/8/layout/equation2"/>
    <dgm:cxn modelId="{A832F8C1-DC09-471C-85FE-D64E975C8F39}" srcId="{C526D09D-ABB1-4CD8-90D1-F781F914886B}" destId="{0BBC2A73-5C44-42FD-AA0D-725B7C28DA62}" srcOrd="0" destOrd="0" parTransId="{BBECE7A7-C442-4D9D-A5C3-8FC57660A1B0}" sibTransId="{E4137050-5EB1-407F-9E15-B21AEA695669}"/>
    <dgm:cxn modelId="{35B66B3A-EC5B-4B3D-8E06-D01C7821053C}" srcId="{C526D09D-ABB1-4CD8-90D1-F781F914886B}" destId="{CECBB966-E7C1-430B-8A07-8882419FCDDA}" srcOrd="1" destOrd="0" parTransId="{29AF233D-F0A4-46BC-99AD-A8DE41D68C06}" sibTransId="{A24D48C5-C503-432D-BBA9-D7827A8A3D25}"/>
    <dgm:cxn modelId="{4B3DC52D-100D-4671-BBCA-7B3BFE5EF7A6}" type="presOf" srcId="{E4137050-5EB1-407F-9E15-B21AEA695669}" destId="{D24F0FF6-DA09-4451-8E36-D8E2DB596FE4}" srcOrd="0" destOrd="0" presId="urn:microsoft.com/office/officeart/2005/8/layout/equation2"/>
    <dgm:cxn modelId="{22CC855E-8F9F-4BF7-9628-D26942A474B1}" srcId="{C526D09D-ABB1-4CD8-90D1-F781F914886B}" destId="{4B1507D9-3A1B-4E5D-81E1-1850FB9E920D}" srcOrd="2" destOrd="0" parTransId="{9DEA53A2-FAC5-492E-95C8-60B8716EE521}" sibTransId="{D1DAEB62-6862-44E1-9050-9A889125EA82}"/>
    <dgm:cxn modelId="{F4D88282-B0E8-401A-A95B-B27F89975466}" type="presOf" srcId="{4B1507D9-3A1B-4E5D-81E1-1850FB9E920D}" destId="{C221511F-591E-41D8-BB3C-822CF7237AD3}" srcOrd="0" destOrd="0" presId="urn:microsoft.com/office/officeart/2005/8/layout/equation2"/>
    <dgm:cxn modelId="{52B97BF5-D623-4F9C-8C7C-6B75AECB15FF}" type="presOf" srcId="{C526D09D-ABB1-4CD8-90D1-F781F914886B}" destId="{197C5434-4401-4D8B-B9B6-54871691EC20}" srcOrd="0" destOrd="0" presId="urn:microsoft.com/office/officeart/2005/8/layout/equation2"/>
    <dgm:cxn modelId="{F4F63756-EB8A-4816-A034-5B86E2421CEB}" type="presOf" srcId="{CECBB966-E7C1-430B-8A07-8882419FCDDA}" destId="{D466889F-61B7-48E3-8856-491619FA032D}" srcOrd="0" destOrd="0" presId="urn:microsoft.com/office/officeart/2005/8/layout/equation2"/>
    <dgm:cxn modelId="{B7C016DF-113F-49ED-86CF-D40BFC22FA2B}" type="presOf" srcId="{A24D48C5-C503-432D-BBA9-D7827A8A3D25}" destId="{96AF5865-065F-4CA6-90EA-A3FD932AB7B0}" srcOrd="0" destOrd="0" presId="urn:microsoft.com/office/officeart/2005/8/layout/equation2"/>
    <dgm:cxn modelId="{F48AF032-4CE6-49FD-8223-E7EF190502FA}" type="presParOf" srcId="{197C5434-4401-4D8B-B9B6-54871691EC20}" destId="{5AEB49A3-71BD-42DE-B7A1-A143825D50E5}" srcOrd="0" destOrd="0" presId="urn:microsoft.com/office/officeart/2005/8/layout/equation2"/>
    <dgm:cxn modelId="{EF69C0DD-D6F5-4259-9587-EF2FC1ED079A}" type="presParOf" srcId="{5AEB49A3-71BD-42DE-B7A1-A143825D50E5}" destId="{176ECE23-271E-4B43-9364-CD0CE6FEE928}" srcOrd="0" destOrd="0" presId="urn:microsoft.com/office/officeart/2005/8/layout/equation2"/>
    <dgm:cxn modelId="{E4C54404-0A6D-4179-AA25-3FA08BB6F71B}" type="presParOf" srcId="{5AEB49A3-71BD-42DE-B7A1-A143825D50E5}" destId="{CBC9D3B3-43D0-4AD4-BBDF-994BDBC6D804}" srcOrd="1" destOrd="0" presId="urn:microsoft.com/office/officeart/2005/8/layout/equation2"/>
    <dgm:cxn modelId="{74907CF2-01F4-4F3F-998B-680B6F0290C4}" type="presParOf" srcId="{5AEB49A3-71BD-42DE-B7A1-A143825D50E5}" destId="{D24F0FF6-DA09-4451-8E36-D8E2DB596FE4}" srcOrd="2" destOrd="0" presId="urn:microsoft.com/office/officeart/2005/8/layout/equation2"/>
    <dgm:cxn modelId="{26A03806-0939-4556-8D9F-FCD9A80B4858}" type="presParOf" srcId="{5AEB49A3-71BD-42DE-B7A1-A143825D50E5}" destId="{99F0B2AE-8CC9-480B-9777-4EDB52166783}" srcOrd="3" destOrd="0" presId="urn:microsoft.com/office/officeart/2005/8/layout/equation2"/>
    <dgm:cxn modelId="{8F4F9501-3DB6-4D21-BDAA-A24CCC3BA44E}" type="presParOf" srcId="{5AEB49A3-71BD-42DE-B7A1-A143825D50E5}" destId="{D466889F-61B7-48E3-8856-491619FA032D}" srcOrd="4" destOrd="0" presId="urn:microsoft.com/office/officeart/2005/8/layout/equation2"/>
    <dgm:cxn modelId="{4814A931-DF89-4769-994F-7CB786887C80}" type="presParOf" srcId="{197C5434-4401-4D8B-B9B6-54871691EC20}" destId="{96AF5865-065F-4CA6-90EA-A3FD932AB7B0}" srcOrd="1" destOrd="0" presId="urn:microsoft.com/office/officeart/2005/8/layout/equation2"/>
    <dgm:cxn modelId="{82975B30-4818-49B4-A4C0-0EE325F016F0}" type="presParOf" srcId="{96AF5865-065F-4CA6-90EA-A3FD932AB7B0}" destId="{2E1151C7-3634-4122-B66C-48525101284E}" srcOrd="0" destOrd="0" presId="urn:microsoft.com/office/officeart/2005/8/layout/equation2"/>
    <dgm:cxn modelId="{633A7D5B-FEAC-423A-B55B-43AF4C944CD4}" type="presParOf" srcId="{197C5434-4401-4D8B-B9B6-54871691EC20}" destId="{C221511F-591E-41D8-BB3C-822CF7237AD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575CED-1AA5-4E77-928A-7841565AB0C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937EBCF-8D76-4DC6-AE32-7AE21E3FD039}">
      <dgm:prSet phldrT="[Text]"/>
      <dgm:spPr>
        <a:solidFill>
          <a:srgbClr val="FF0000"/>
        </a:solidFill>
      </dgm:spPr>
      <dgm:t>
        <a:bodyPr/>
        <a:lstStyle/>
        <a:p>
          <a:r>
            <a:rPr lang="es-PR" dirty="0" smtClean="0"/>
            <a:t>UK</a:t>
          </a:r>
          <a:endParaRPr lang="en-US" dirty="0"/>
        </a:p>
      </dgm:t>
    </dgm:pt>
    <dgm:pt modelId="{D1B4585E-A991-4C6B-B14B-7C20BEBE1E24}" type="parTrans" cxnId="{35084352-5759-4613-BA88-538560993FB7}">
      <dgm:prSet/>
      <dgm:spPr/>
      <dgm:t>
        <a:bodyPr/>
        <a:lstStyle/>
        <a:p>
          <a:endParaRPr lang="en-US"/>
        </a:p>
      </dgm:t>
    </dgm:pt>
    <dgm:pt modelId="{22AC3482-8755-4EDA-9BE7-5EDC0FEF3DB3}" type="sibTrans" cxnId="{35084352-5759-4613-BA88-538560993FB7}">
      <dgm:prSet/>
      <dgm:spPr/>
      <dgm:t>
        <a:bodyPr/>
        <a:lstStyle/>
        <a:p>
          <a:endParaRPr lang="en-US"/>
        </a:p>
      </dgm:t>
    </dgm:pt>
    <dgm:pt modelId="{1C245958-DB37-4CD3-A1BB-BC8D1ADF3718}">
      <dgm:prSet phldrT="[Text]"/>
      <dgm:spPr>
        <a:solidFill>
          <a:srgbClr val="FF0000"/>
        </a:solidFill>
      </dgm:spPr>
      <dgm:t>
        <a:bodyPr/>
        <a:lstStyle/>
        <a:p>
          <a:r>
            <a:rPr lang="es-PR" dirty="0" smtClean="0"/>
            <a:t>Canadá</a:t>
          </a:r>
          <a:endParaRPr lang="en-US" dirty="0"/>
        </a:p>
      </dgm:t>
    </dgm:pt>
    <dgm:pt modelId="{6C0590A8-7912-45CC-A500-749A9C349B9D}" type="parTrans" cxnId="{06410221-B753-44BB-81F2-134AC179BA61}">
      <dgm:prSet/>
      <dgm:spPr/>
      <dgm:t>
        <a:bodyPr/>
        <a:lstStyle/>
        <a:p>
          <a:endParaRPr lang="en-US"/>
        </a:p>
      </dgm:t>
    </dgm:pt>
    <dgm:pt modelId="{2B39FC71-22F8-4957-8F92-0580FC9C5127}" type="sibTrans" cxnId="{06410221-B753-44BB-81F2-134AC179BA61}">
      <dgm:prSet/>
      <dgm:spPr/>
      <dgm:t>
        <a:bodyPr/>
        <a:lstStyle/>
        <a:p>
          <a:endParaRPr lang="en-US"/>
        </a:p>
      </dgm:t>
    </dgm:pt>
    <dgm:pt modelId="{DDBC1942-9547-45FB-81CF-D876E5A52867}">
      <dgm:prSet phldrT="[Text]"/>
      <dgm:spPr>
        <a:solidFill>
          <a:srgbClr val="FF0000"/>
        </a:solidFill>
      </dgm:spPr>
      <dgm:t>
        <a:bodyPr/>
        <a:lstStyle/>
        <a:p>
          <a:r>
            <a:rPr lang="es-PR" dirty="0" smtClean="0"/>
            <a:t>España</a:t>
          </a:r>
          <a:endParaRPr lang="en-US" dirty="0"/>
        </a:p>
      </dgm:t>
    </dgm:pt>
    <dgm:pt modelId="{9C363822-0A33-4490-B42B-99D52CFFC01B}" type="parTrans" cxnId="{AA8A16C2-FC7F-41DB-90D9-B1AE0575D952}">
      <dgm:prSet/>
      <dgm:spPr/>
      <dgm:t>
        <a:bodyPr/>
        <a:lstStyle/>
        <a:p>
          <a:endParaRPr lang="en-US"/>
        </a:p>
      </dgm:t>
    </dgm:pt>
    <dgm:pt modelId="{3E2C1CB9-8E10-483D-95F6-E694AD2C824E}" type="sibTrans" cxnId="{AA8A16C2-FC7F-41DB-90D9-B1AE0575D952}">
      <dgm:prSet/>
      <dgm:spPr/>
      <dgm:t>
        <a:bodyPr/>
        <a:lstStyle/>
        <a:p>
          <a:endParaRPr lang="en-US"/>
        </a:p>
      </dgm:t>
    </dgm:pt>
    <dgm:pt modelId="{33168800-CC24-47A3-8322-21AA105E965F}" type="pres">
      <dgm:prSet presAssocID="{11575CED-1AA5-4E77-928A-7841565AB0C0}" presName="linearFlow" presStyleCnt="0">
        <dgm:presLayoutVars>
          <dgm:resizeHandles val="exact"/>
        </dgm:presLayoutVars>
      </dgm:prSet>
      <dgm:spPr/>
    </dgm:pt>
    <dgm:pt modelId="{B7E41674-8742-4ECD-848A-65C6A79D7E50}" type="pres">
      <dgm:prSet presAssocID="{B937EBCF-8D76-4DC6-AE32-7AE21E3FD039}" presName="node" presStyleLbl="node1" presStyleIdx="0" presStyleCnt="3" custLinFactNeighborY="59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5D3FE-92EA-471E-9977-B5588E8F031D}" type="pres">
      <dgm:prSet presAssocID="{22AC3482-8755-4EDA-9BE7-5EDC0FEF3DB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E4A79E3-CE07-413F-B107-96152934C0D1}" type="pres">
      <dgm:prSet presAssocID="{22AC3482-8755-4EDA-9BE7-5EDC0FEF3DB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744B0C3-9438-40CA-A2CE-28E9AA675B3E}" type="pres">
      <dgm:prSet presAssocID="{1C245958-DB37-4CD3-A1BB-BC8D1ADF3718}" presName="node" presStyleLbl="node1" presStyleIdx="1" presStyleCnt="3" custLinFactNeighborY="30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ABE77-897B-46A8-AFBB-C4D9A5759248}" type="pres">
      <dgm:prSet presAssocID="{2B39FC71-22F8-4957-8F92-0580FC9C512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E40C445-0931-417E-8B3D-2F7806AD66D3}" type="pres">
      <dgm:prSet presAssocID="{2B39FC71-22F8-4957-8F92-0580FC9C512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D3A69D-8B52-4174-8272-4B401015A992}" type="pres">
      <dgm:prSet presAssocID="{DDBC1942-9547-45FB-81CF-D876E5A528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84318C-FD27-48D7-A749-A3E84F0516C5}" type="presOf" srcId="{DDBC1942-9547-45FB-81CF-D876E5A52867}" destId="{D4D3A69D-8B52-4174-8272-4B401015A992}" srcOrd="0" destOrd="0" presId="urn:microsoft.com/office/officeart/2005/8/layout/process2"/>
    <dgm:cxn modelId="{D46BEAC9-53AB-4E36-8D45-9CECC5F8B821}" type="presOf" srcId="{22AC3482-8755-4EDA-9BE7-5EDC0FEF3DB3}" destId="{7C05D3FE-92EA-471E-9977-B5588E8F031D}" srcOrd="0" destOrd="0" presId="urn:microsoft.com/office/officeart/2005/8/layout/process2"/>
    <dgm:cxn modelId="{D795E7E0-02D4-44D4-B191-EBBB32D5F261}" type="presOf" srcId="{2B39FC71-22F8-4957-8F92-0580FC9C5127}" destId="{3B5ABE77-897B-46A8-AFBB-C4D9A5759248}" srcOrd="0" destOrd="0" presId="urn:microsoft.com/office/officeart/2005/8/layout/process2"/>
    <dgm:cxn modelId="{92C0AE7A-A465-428F-A0D6-997A45EB62FD}" type="presOf" srcId="{1C245958-DB37-4CD3-A1BB-BC8D1ADF3718}" destId="{E744B0C3-9438-40CA-A2CE-28E9AA675B3E}" srcOrd="0" destOrd="0" presId="urn:microsoft.com/office/officeart/2005/8/layout/process2"/>
    <dgm:cxn modelId="{06410221-B753-44BB-81F2-134AC179BA61}" srcId="{11575CED-1AA5-4E77-928A-7841565AB0C0}" destId="{1C245958-DB37-4CD3-A1BB-BC8D1ADF3718}" srcOrd="1" destOrd="0" parTransId="{6C0590A8-7912-45CC-A500-749A9C349B9D}" sibTransId="{2B39FC71-22F8-4957-8F92-0580FC9C5127}"/>
    <dgm:cxn modelId="{35084352-5759-4613-BA88-538560993FB7}" srcId="{11575CED-1AA5-4E77-928A-7841565AB0C0}" destId="{B937EBCF-8D76-4DC6-AE32-7AE21E3FD039}" srcOrd="0" destOrd="0" parTransId="{D1B4585E-A991-4C6B-B14B-7C20BEBE1E24}" sibTransId="{22AC3482-8755-4EDA-9BE7-5EDC0FEF3DB3}"/>
    <dgm:cxn modelId="{AA8A16C2-FC7F-41DB-90D9-B1AE0575D952}" srcId="{11575CED-1AA5-4E77-928A-7841565AB0C0}" destId="{DDBC1942-9547-45FB-81CF-D876E5A52867}" srcOrd="2" destOrd="0" parTransId="{9C363822-0A33-4490-B42B-99D52CFFC01B}" sibTransId="{3E2C1CB9-8E10-483D-95F6-E694AD2C824E}"/>
    <dgm:cxn modelId="{46D69373-9980-4A50-8A6E-8DCCA6BC6FF1}" type="presOf" srcId="{11575CED-1AA5-4E77-928A-7841565AB0C0}" destId="{33168800-CC24-47A3-8322-21AA105E965F}" srcOrd="0" destOrd="0" presId="urn:microsoft.com/office/officeart/2005/8/layout/process2"/>
    <dgm:cxn modelId="{C1976915-A9FE-4316-9279-B7FFD3B9F4A2}" type="presOf" srcId="{2B39FC71-22F8-4957-8F92-0580FC9C5127}" destId="{EE40C445-0931-417E-8B3D-2F7806AD66D3}" srcOrd="1" destOrd="0" presId="urn:microsoft.com/office/officeart/2005/8/layout/process2"/>
    <dgm:cxn modelId="{EA8B079F-385D-473F-A750-4C2B27C745BC}" type="presOf" srcId="{B937EBCF-8D76-4DC6-AE32-7AE21E3FD039}" destId="{B7E41674-8742-4ECD-848A-65C6A79D7E50}" srcOrd="0" destOrd="0" presId="urn:microsoft.com/office/officeart/2005/8/layout/process2"/>
    <dgm:cxn modelId="{21E88EB1-C489-47B1-A557-1246E3C0B587}" type="presOf" srcId="{22AC3482-8755-4EDA-9BE7-5EDC0FEF3DB3}" destId="{7E4A79E3-CE07-413F-B107-96152934C0D1}" srcOrd="1" destOrd="0" presId="urn:microsoft.com/office/officeart/2005/8/layout/process2"/>
    <dgm:cxn modelId="{5C75158E-20BA-46BA-A2E2-8E0AAF97B43C}" type="presParOf" srcId="{33168800-CC24-47A3-8322-21AA105E965F}" destId="{B7E41674-8742-4ECD-848A-65C6A79D7E50}" srcOrd="0" destOrd="0" presId="urn:microsoft.com/office/officeart/2005/8/layout/process2"/>
    <dgm:cxn modelId="{40E0C116-FE6E-4C1C-95A5-26C867CA5830}" type="presParOf" srcId="{33168800-CC24-47A3-8322-21AA105E965F}" destId="{7C05D3FE-92EA-471E-9977-B5588E8F031D}" srcOrd="1" destOrd="0" presId="urn:microsoft.com/office/officeart/2005/8/layout/process2"/>
    <dgm:cxn modelId="{C8741ED1-1EA9-4877-A989-3C48172CEB0F}" type="presParOf" srcId="{7C05D3FE-92EA-471E-9977-B5588E8F031D}" destId="{7E4A79E3-CE07-413F-B107-96152934C0D1}" srcOrd="0" destOrd="0" presId="urn:microsoft.com/office/officeart/2005/8/layout/process2"/>
    <dgm:cxn modelId="{3FD2201F-B398-4889-8930-F185DEFFE821}" type="presParOf" srcId="{33168800-CC24-47A3-8322-21AA105E965F}" destId="{E744B0C3-9438-40CA-A2CE-28E9AA675B3E}" srcOrd="2" destOrd="0" presId="urn:microsoft.com/office/officeart/2005/8/layout/process2"/>
    <dgm:cxn modelId="{B24B2351-090C-495A-810F-176D1C5391AB}" type="presParOf" srcId="{33168800-CC24-47A3-8322-21AA105E965F}" destId="{3B5ABE77-897B-46A8-AFBB-C4D9A5759248}" srcOrd="3" destOrd="0" presId="urn:microsoft.com/office/officeart/2005/8/layout/process2"/>
    <dgm:cxn modelId="{6F863C15-1F6E-42C3-827C-D7CFBDAFB868}" type="presParOf" srcId="{3B5ABE77-897B-46A8-AFBB-C4D9A5759248}" destId="{EE40C445-0931-417E-8B3D-2F7806AD66D3}" srcOrd="0" destOrd="0" presId="urn:microsoft.com/office/officeart/2005/8/layout/process2"/>
    <dgm:cxn modelId="{6DA706E5-CA5C-46EC-987E-FCBBDCF1AFB2}" type="presParOf" srcId="{33168800-CC24-47A3-8322-21AA105E965F}" destId="{D4D3A69D-8B52-4174-8272-4B401015A99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10AB8-472B-41F8-AFEC-18B4936EF5AB}">
      <dsp:nvSpPr>
        <dsp:cNvPr id="0" name=""/>
        <dsp:cNvSpPr/>
      </dsp:nvSpPr>
      <dsp:spPr>
        <a:xfrm>
          <a:off x="-779095" y="0"/>
          <a:ext cx="7654191" cy="5040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/>
            <a:t>Consolidación de Casas publicadoras</a:t>
          </a:r>
          <a:endParaRPr lang="en-US" sz="2000" kern="1200" dirty="0"/>
        </a:p>
      </dsp:txBody>
      <dsp:txXfrm>
        <a:off x="1977944" y="252028"/>
        <a:ext cx="2140111" cy="756084"/>
      </dsp:txXfrm>
    </dsp:sp>
    <dsp:sp modelId="{AD3205AB-42CB-4417-9ACE-4C58D171154C}">
      <dsp:nvSpPr>
        <dsp:cNvPr id="0" name=""/>
        <dsp:cNvSpPr/>
      </dsp:nvSpPr>
      <dsp:spPr>
        <a:xfrm>
          <a:off x="191675" y="1008112"/>
          <a:ext cx="5712648" cy="403244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/>
            <a:t>Copyright/DRM</a:t>
          </a:r>
          <a:endParaRPr lang="en-US" sz="1800" kern="1200" dirty="0"/>
        </a:p>
      </dsp:txBody>
      <dsp:txXfrm>
        <a:off x="2049714" y="1250058"/>
        <a:ext cx="1996570" cy="725840"/>
      </dsp:txXfrm>
    </dsp:sp>
    <dsp:sp modelId="{FEE73F4D-2627-4543-AD35-380B61A8485B}">
      <dsp:nvSpPr>
        <dsp:cNvPr id="0" name=""/>
        <dsp:cNvSpPr/>
      </dsp:nvSpPr>
      <dsp:spPr>
        <a:xfrm>
          <a:off x="1535832" y="2016223"/>
          <a:ext cx="3024336" cy="302433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/>
            <a:t>Tecnología</a:t>
          </a:r>
          <a:endParaRPr lang="en-US" sz="2000" kern="1200" dirty="0"/>
        </a:p>
      </dsp:txBody>
      <dsp:txXfrm>
        <a:off x="2343329" y="2243049"/>
        <a:ext cx="1409340" cy="680475"/>
      </dsp:txXfrm>
    </dsp:sp>
    <dsp:sp modelId="{6D943241-796E-4857-92AE-984B0B5DF727}">
      <dsp:nvSpPr>
        <dsp:cNvPr id="0" name=""/>
        <dsp:cNvSpPr/>
      </dsp:nvSpPr>
      <dsp:spPr>
        <a:xfrm>
          <a:off x="2039888" y="2893664"/>
          <a:ext cx="2016224" cy="201622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/>
            <a:t>Acceso</a:t>
          </a:r>
          <a:endParaRPr lang="en-US" sz="2000" kern="1200" dirty="0"/>
        </a:p>
      </dsp:txBody>
      <dsp:txXfrm>
        <a:off x="2335157" y="3397720"/>
        <a:ext cx="1425685" cy="1008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10AB8-472B-41F8-AFEC-18B4936EF5AB}">
      <dsp:nvSpPr>
        <dsp:cNvPr id="0" name=""/>
        <dsp:cNvSpPr/>
      </dsp:nvSpPr>
      <dsp:spPr>
        <a:xfrm>
          <a:off x="-560404" y="0"/>
          <a:ext cx="7216808" cy="4752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000" kern="1200" dirty="0" smtClean="0"/>
            <a:t>Consolidación de Casas publicadoras</a:t>
          </a:r>
          <a:endParaRPr lang="en-US" sz="2000" kern="1200" dirty="0"/>
        </a:p>
      </dsp:txBody>
      <dsp:txXfrm>
        <a:off x="2039090" y="237626"/>
        <a:ext cx="2017819" cy="712879"/>
      </dsp:txXfrm>
    </dsp:sp>
    <dsp:sp modelId="{AD3205AB-42CB-4417-9ACE-4C58D171154C}">
      <dsp:nvSpPr>
        <dsp:cNvPr id="0" name=""/>
        <dsp:cNvSpPr/>
      </dsp:nvSpPr>
      <dsp:spPr>
        <a:xfrm>
          <a:off x="354894" y="950505"/>
          <a:ext cx="5386211" cy="380202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800" kern="1200" dirty="0" smtClean="0"/>
            <a:t>Copyright/DRM</a:t>
          </a:r>
          <a:endParaRPr lang="en-US" sz="1800" kern="1200" dirty="0"/>
        </a:p>
      </dsp:txBody>
      <dsp:txXfrm>
        <a:off x="2106759" y="1178626"/>
        <a:ext cx="1882480" cy="684364"/>
      </dsp:txXfrm>
    </dsp:sp>
    <dsp:sp modelId="{FEE73F4D-2627-4543-AD35-380B61A8485B}">
      <dsp:nvSpPr>
        <dsp:cNvPr id="0" name=""/>
        <dsp:cNvSpPr/>
      </dsp:nvSpPr>
      <dsp:spPr>
        <a:xfrm>
          <a:off x="1622241" y="1901011"/>
          <a:ext cx="2851516" cy="285151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900" kern="1200" dirty="0" smtClean="0"/>
            <a:t>Tecnología</a:t>
          </a:r>
          <a:endParaRPr lang="en-US" sz="1900" kern="1200" dirty="0"/>
        </a:p>
      </dsp:txBody>
      <dsp:txXfrm>
        <a:off x="2383596" y="2114874"/>
        <a:ext cx="1328806" cy="641591"/>
      </dsp:txXfrm>
    </dsp:sp>
    <dsp:sp modelId="{6D943241-796E-4857-92AE-984B0B5DF727}">
      <dsp:nvSpPr>
        <dsp:cNvPr id="0" name=""/>
        <dsp:cNvSpPr/>
      </dsp:nvSpPr>
      <dsp:spPr>
        <a:xfrm>
          <a:off x="2097494" y="2728312"/>
          <a:ext cx="1901011" cy="190101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900" kern="1200" dirty="0" smtClean="0"/>
            <a:t>Acceso</a:t>
          </a:r>
          <a:endParaRPr lang="en-US" sz="1900" kern="1200" dirty="0"/>
        </a:p>
      </dsp:txBody>
      <dsp:txXfrm>
        <a:off x="2375891" y="3203565"/>
        <a:ext cx="1344217" cy="950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ECE23-271E-4B43-9364-CD0CE6FEE928}">
      <dsp:nvSpPr>
        <dsp:cNvPr id="0" name=""/>
        <dsp:cNvSpPr/>
      </dsp:nvSpPr>
      <dsp:spPr>
        <a:xfrm>
          <a:off x="931105" y="767"/>
          <a:ext cx="1440168" cy="12416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Derechos de </a:t>
          </a:r>
          <a:r>
            <a:rPr lang="en-US" sz="1900" kern="1200" dirty="0" err="1" smtClean="0"/>
            <a:t>Autor</a:t>
          </a:r>
          <a:endParaRPr lang="en-US" sz="1900" kern="1200" dirty="0"/>
        </a:p>
      </dsp:txBody>
      <dsp:txXfrm>
        <a:off x="1142013" y="182597"/>
        <a:ext cx="1018352" cy="877950"/>
      </dsp:txXfrm>
    </dsp:sp>
    <dsp:sp modelId="{D24F0FF6-DA09-4451-8E36-D8E2DB596FE4}">
      <dsp:nvSpPr>
        <dsp:cNvPr id="0" name=""/>
        <dsp:cNvSpPr/>
      </dsp:nvSpPr>
      <dsp:spPr>
        <a:xfrm>
          <a:off x="1291123" y="1343196"/>
          <a:ext cx="720134" cy="720134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86577" y="1618575"/>
        <a:ext cx="529226" cy="169376"/>
      </dsp:txXfrm>
    </dsp:sp>
    <dsp:sp modelId="{D466889F-61B7-48E3-8856-491619FA032D}">
      <dsp:nvSpPr>
        <dsp:cNvPr id="0" name=""/>
        <dsp:cNvSpPr/>
      </dsp:nvSpPr>
      <dsp:spPr>
        <a:xfrm>
          <a:off x="864096" y="2088232"/>
          <a:ext cx="2091443" cy="124161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Tecnología</a:t>
          </a:r>
          <a:endParaRPr lang="en-US" sz="2400" kern="1200" dirty="0"/>
        </a:p>
      </dsp:txBody>
      <dsp:txXfrm>
        <a:off x="1170381" y="2270062"/>
        <a:ext cx="1478873" cy="877950"/>
      </dsp:txXfrm>
    </dsp:sp>
    <dsp:sp modelId="{96AF5865-065F-4CA6-90EA-A3FD932AB7B0}">
      <dsp:nvSpPr>
        <dsp:cNvPr id="0" name=""/>
        <dsp:cNvSpPr/>
      </dsp:nvSpPr>
      <dsp:spPr>
        <a:xfrm rot="55459">
          <a:off x="3077137" y="1455279"/>
          <a:ext cx="257857" cy="46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77142" y="1547031"/>
        <a:ext cx="180500" cy="277127"/>
      </dsp:txXfrm>
    </dsp:sp>
    <dsp:sp modelId="{C221511F-591E-41D8-BB3C-822CF7237AD3}">
      <dsp:nvSpPr>
        <dsp:cNvPr id="0" name=""/>
        <dsp:cNvSpPr/>
      </dsp:nvSpPr>
      <dsp:spPr>
        <a:xfrm>
          <a:off x="3441878" y="936407"/>
          <a:ext cx="1641285" cy="153371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DRM</a:t>
          </a:r>
          <a:endParaRPr lang="en-US" sz="2400" kern="1200" dirty="0"/>
        </a:p>
      </dsp:txBody>
      <dsp:txXfrm>
        <a:off x="3682239" y="1161014"/>
        <a:ext cx="1160563" cy="1084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41674-8742-4ECD-848A-65C6A79D7E50}">
      <dsp:nvSpPr>
        <dsp:cNvPr id="0" name=""/>
        <dsp:cNvSpPr/>
      </dsp:nvSpPr>
      <dsp:spPr>
        <a:xfrm>
          <a:off x="2004649" y="346653"/>
          <a:ext cx="2086700" cy="11592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300" kern="1200" dirty="0" smtClean="0"/>
            <a:t>UK</a:t>
          </a:r>
          <a:endParaRPr lang="en-US" sz="4300" kern="1200" dirty="0"/>
        </a:p>
      </dsp:txBody>
      <dsp:txXfrm>
        <a:off x="2038603" y="380607"/>
        <a:ext cx="2018792" cy="1091369"/>
      </dsp:txXfrm>
    </dsp:sp>
    <dsp:sp modelId="{7C05D3FE-92EA-471E-9977-B5588E8F031D}">
      <dsp:nvSpPr>
        <dsp:cNvPr id="0" name=""/>
        <dsp:cNvSpPr/>
      </dsp:nvSpPr>
      <dsp:spPr>
        <a:xfrm rot="5400000">
          <a:off x="2893414" y="1451207"/>
          <a:ext cx="309170" cy="521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891497" y="1557460"/>
        <a:ext cx="313005" cy="216419"/>
      </dsp:txXfrm>
    </dsp:sp>
    <dsp:sp modelId="{E744B0C3-9438-40CA-A2CE-28E9AA675B3E}">
      <dsp:nvSpPr>
        <dsp:cNvPr id="0" name=""/>
        <dsp:cNvSpPr/>
      </dsp:nvSpPr>
      <dsp:spPr>
        <a:xfrm>
          <a:off x="2004649" y="1918158"/>
          <a:ext cx="2086700" cy="11592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300" kern="1200" dirty="0" smtClean="0"/>
            <a:t>Canadá</a:t>
          </a:r>
          <a:endParaRPr lang="en-US" sz="4300" kern="1200" dirty="0"/>
        </a:p>
      </dsp:txBody>
      <dsp:txXfrm>
        <a:off x="2038603" y="1952112"/>
        <a:ext cx="2018792" cy="1091369"/>
      </dsp:txXfrm>
    </dsp:sp>
    <dsp:sp modelId="{3B5ABE77-897B-46A8-AFBB-C4D9A5759248}">
      <dsp:nvSpPr>
        <dsp:cNvPr id="0" name=""/>
        <dsp:cNvSpPr/>
      </dsp:nvSpPr>
      <dsp:spPr>
        <a:xfrm rot="5400000">
          <a:off x="2897851" y="3016797"/>
          <a:ext cx="300297" cy="521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891498" y="3127486"/>
        <a:ext cx="313005" cy="210208"/>
      </dsp:txXfrm>
    </dsp:sp>
    <dsp:sp modelId="{D4D3A69D-8B52-4174-8272-4B401015A992}">
      <dsp:nvSpPr>
        <dsp:cNvPr id="0" name=""/>
        <dsp:cNvSpPr/>
      </dsp:nvSpPr>
      <dsp:spPr>
        <a:xfrm>
          <a:off x="2004649" y="3477833"/>
          <a:ext cx="2086700" cy="11592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300" kern="1200" dirty="0" smtClean="0"/>
            <a:t>España</a:t>
          </a:r>
          <a:endParaRPr lang="en-US" sz="4300" kern="1200" dirty="0"/>
        </a:p>
      </dsp:txBody>
      <dsp:txXfrm>
        <a:off x="2038603" y="3511787"/>
        <a:ext cx="2018792" cy="109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21A08-5093-4E01-8138-E640B3FCE191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6354-75C7-4638-AA16-54256D07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3E933-AD83-4A1F-8317-41D89AEE093F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EC2A-F9F7-4799-809F-71D10279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BEC2A-F9F7-4799-809F-71D10279741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6507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469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2100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9580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1600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09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516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8839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2540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0603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5407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4D74-A501-4E35-AD58-CF8E93EC53FB}" type="datetimeFigureOut">
              <a:rPr lang="es-PR" smtClean="0"/>
              <a:t>05/19/2016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27DE-8C87-4959-9FAC-F575100DDFF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5084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pyright.columbia.edu/" TargetMode="External"/><Relationship Id="rId2" Type="http://schemas.openxmlformats.org/officeDocument/2006/relationships/hyperlink" Target="https://copyright.columbia.edu/content/dam/copyright/Precedent%20Docs/fairusechecklis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b.tt/x0xyl4j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yright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library.duke.edu/scholcomm/2015/01/05/next-steps-gsu-case-2015/#sthash.bf3KRTcu.dpu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pyright.gov/circs/circ2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technology/archive/2015/10/what-the-google-books-victory-means-for-readers-and-libraries/411910" TargetMode="External"/><Relationship Id="rId2" Type="http://schemas.openxmlformats.org/officeDocument/2006/relationships/hyperlink" Target="http://fairuse.stanford.edu/case/authors-guild-v-google-in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atlantic.com/technology/archive/2015/10/what-the-google-books-victory-means-for-readers-and-libraries/41191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Leibovitz_v._Paramount_Pictures_Corp.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finance.com/2010/12/13/supreme-court-rules-against-consumers-in-costco-vs-omeg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ynotes.arl.org/?p=59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supct/cert/15-37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tlantic.com/technology/archive/2011/09/the-fight-over-the-future-of-digital-books/245577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pyright.columbia.edu/content/dam/copyright/Precedent%20Docs/fairusechecklist.pdf" TargetMode="External"/><Relationship Id="rId2" Type="http://schemas.openxmlformats.org/officeDocument/2006/relationships/hyperlink" Target="http://copyright.cornell.edu/resources/publicdomain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l.org/storage/documents/publications/code-of-best-practices-fair-use.pdf" TargetMode="External"/><Relationship Id="rId4" Type="http://schemas.openxmlformats.org/officeDocument/2006/relationships/hyperlink" Target="http://www.copyright.gov/circs/circ21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brightonpublishing.com/Thebigsix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rightonpublishing.com/Thebigsix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librariesonline.org/2016/05/apple-e-book-verdict-an-opportunity-for-librarie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eff.or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jiscebooks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anarie.ca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ecd.gob.es/cultura-mecd/areas-cultura/libro/mc/observatoriolect/redirige/estudios-e-informes/elaborados-por-el-observatoriolect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cit.eprints.org/Project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onaccess.org/" TargetMode="External"/><Relationship Id="rId5" Type="http://schemas.openxmlformats.org/officeDocument/2006/relationships/hyperlink" Target="http://www.librarycopyrightalliance.org/" TargetMode="External"/><Relationship Id="rId4" Type="http://schemas.openxmlformats.org/officeDocument/2006/relationships/hyperlink" Target="http://journals.ecs.soton.ac.uk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%20:/www.opendoar.org/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" TargetMode="External"/><Relationship Id="rId2" Type="http://schemas.openxmlformats.org/officeDocument/2006/relationships/hyperlink" Target="http://sparcope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berlaw.stanford.edu/blog/2007/03/fairy-use-ta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" TargetMode="External"/><Relationship Id="rId3" Type="http://schemas.openxmlformats.org/officeDocument/2006/relationships/hyperlink" Target="http://www.pdclipart.org/thumbnails.php?album=37" TargetMode="External"/><Relationship Id="rId7" Type="http://schemas.openxmlformats.org/officeDocument/2006/relationships/hyperlink" Target="http://search.creativecommons.org/" TargetMode="External"/><Relationship Id="rId2" Type="http://schemas.openxmlformats.org/officeDocument/2006/relationships/hyperlink" Target="http://www.public-domain-ima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reativecommons" TargetMode="External"/><Relationship Id="rId5" Type="http://schemas.openxmlformats.org/officeDocument/2006/relationships/hyperlink" Target="https://archive.org/details/movies" TargetMode="External"/><Relationship Id="rId4" Type="http://schemas.openxmlformats.org/officeDocument/2006/relationships/hyperlink" Target="http://bottledvideo.com/" TargetMode="External"/><Relationship Id="rId9" Type="http://schemas.openxmlformats.org/officeDocument/2006/relationships/hyperlink" Target="http://freemusicarchive.org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lj.libraryjournal.com/2014/12/opinion/peer-to-peer-review/creating-the-future-of-ebooks-peer-to-peer-review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opyright.cornell.edu/resources/publicdomain.cfm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53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24432"/>
            <a:ext cx="6408712" cy="84858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s-PR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740860" cy="83057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Ketty Rodríguez Casillas, PhD</a:t>
            </a:r>
          </a:p>
          <a:p>
            <a:pPr algn="l"/>
            <a:r>
              <a:rPr lang="es-P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Biblioteca de Ciencias Bibliotecarias e Informática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Puerto Rico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4" y="1253262"/>
            <a:ext cx="5556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600" dirty="0" smtClean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autor: retos en la era digital, </a:t>
            </a:r>
            <a:r>
              <a:rPr lang="es-PR" sz="2800" dirty="0" smtClean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de mayo 2016</a:t>
            </a:r>
            <a:endParaRPr lang="en-US" sz="2800" dirty="0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Auspicia : Comunidad de Práctica Desarrollo Colaborativo de Colecciones</a:t>
            </a:r>
          </a:p>
          <a:p>
            <a:r>
              <a:rPr lang="es-PR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Puerto Rico (CPDCC –UPR)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Quién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ueño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Derechos de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4" y="1417638"/>
            <a:ext cx="8507288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es-P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derechos son </a:t>
            </a:r>
            <a:r>
              <a:rPr lang="es-P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transferibles, vendidos o cedidos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patrono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dueño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Derechos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 Made for Hire, WMFH).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Empleados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Contratadores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independientes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Caso: </a:t>
            </a:r>
            <a:r>
              <a:rPr lang="es-P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Forasté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Brown </a:t>
            </a:r>
            <a:r>
              <a:rPr lang="es-P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248 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F.Supp.2d 71(D.R.I. 2003)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Excepciones a los Derechos Exclusivos del </a:t>
            </a:r>
            <a:r>
              <a:rPr lang="es-E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endParaRPr lang="es-E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Justo: Sección 107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refiere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al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grado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disponibilidad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obra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protegida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para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uso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sin </a:t>
            </a: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autorización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expresa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del </a:t>
            </a: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autor</a:t>
            </a:r>
            <a:r>
              <a:rPr lang="en-US" altLang="en-US" sz="28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s-PR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Intenta balancear los derechos del  autor con los derechos del p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ú</a:t>
            </a:r>
            <a:r>
              <a:rPr lang="es-PR" altLang="en-US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blico</a:t>
            </a:r>
            <a:r>
              <a:rPr lang="es-PR" alt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a usar </a:t>
            </a:r>
            <a:r>
              <a:rPr lang="es-PR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 obra</a:t>
            </a: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s-PR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Es la excepción más usada pero la menos entendida y la más compleja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E4005C"/>
              </a:buClr>
              <a:buSzPct val="70000"/>
              <a:buNone/>
              <a:defRPr/>
            </a:pPr>
            <a:endParaRPr lang="es-PR" altLang="en-US" sz="28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justo (sección 107)-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¿Cómo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Clr>
                <a:srgbClr val="E4005C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s-PR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El uso justo </a:t>
            </a:r>
            <a:r>
              <a:rPr lang="es-P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 identifica evaluando el </a:t>
            </a:r>
            <a:r>
              <a:rPr lang="es-PR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propósito del uso a </a:t>
            </a:r>
            <a:r>
              <a:rPr lang="es-PR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luz de los siguientes 4 factores de igual peso</a:t>
            </a:r>
            <a:r>
              <a:rPr lang="es-PR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Se aplica a todo tipo de recurso.</a:t>
            </a:r>
            <a:r>
              <a:rPr lang="es-P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P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Propósito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del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uso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Naturaleza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Cantidad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y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substancia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Efecto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del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uso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el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ercado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potencial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de la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obra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514350" indent="-457200">
              <a:buClr>
                <a:srgbClr val="FF0000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s-PR" dirty="0" err="1" smtClean="0"/>
              <a:t>Crew</a:t>
            </a:r>
            <a:r>
              <a:rPr lang="es-PR" dirty="0"/>
              <a:t>, K. </a:t>
            </a:r>
            <a:r>
              <a:rPr lang="es-PR" dirty="0" err="1"/>
              <a:t>Checklist</a:t>
            </a:r>
            <a:r>
              <a:rPr lang="es-PR" dirty="0"/>
              <a:t>  (</a:t>
            </a:r>
            <a:r>
              <a:rPr lang="es-PR" dirty="0" err="1"/>
              <a:t>creative</a:t>
            </a:r>
            <a:r>
              <a:rPr lang="es-PR" dirty="0"/>
              <a:t> </a:t>
            </a:r>
            <a:r>
              <a:rPr lang="es-PR" dirty="0" err="1"/>
              <a:t>commons</a:t>
            </a:r>
            <a:r>
              <a:rPr lang="es-PR" dirty="0"/>
              <a:t> </a:t>
            </a:r>
            <a:r>
              <a:rPr lang="es-PR" dirty="0" err="1"/>
              <a:t>licence</a:t>
            </a:r>
            <a:r>
              <a:rPr lang="es-PR" dirty="0"/>
              <a:t>). </a:t>
            </a:r>
            <a:r>
              <a:rPr lang="es-PR" sz="3000" dirty="0">
                <a:hlinkClick r:id="rId2"/>
              </a:rPr>
              <a:t>https://copyright.columbia.edu/content/dam/copyright/Precedent%20Docs/fairusechecklist.pdf</a:t>
            </a:r>
            <a:endParaRPr lang="es-PR" sz="3000" dirty="0"/>
          </a:p>
          <a:p>
            <a:pPr marL="457200" lvl="1" indent="0">
              <a:buNone/>
              <a:defRPr/>
            </a:pP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hlinkClick r:id="rId3"/>
            </a:endParaRPr>
          </a:p>
          <a:p>
            <a:pPr marL="457200" lvl="1" indent="0">
              <a:buNone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hlinkClick r:id="rId3"/>
              </a:rPr>
              <a:t>://copyright.columbia.edu/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Justo, </a:t>
            </a:r>
            <a:r>
              <a:rPr lang="es-P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Sección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107:  </a:t>
            </a:r>
            <a:r>
              <a:rPr lang="es-P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Claves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4962873"/>
          </a:xfrm>
        </p:spPr>
        <p:txBody>
          <a:bodyPr>
            <a:normAutofit fontScale="40000" lnSpcReduction="20000"/>
          </a:bodyPr>
          <a:lstStyle/>
          <a:p>
            <a:pPr marL="457200" lvl="1" indent="0" fontAlgn="base">
              <a:lnSpc>
                <a:spcPct val="65000"/>
              </a:lnSpc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</a:rPr>
              <a:t>Ge</a:t>
            </a:r>
          </a:p>
          <a:p>
            <a:pPr marL="461963" indent="-404813" fontAlgn="base">
              <a:lnSpc>
                <a:spcPct val="170000"/>
              </a:lnSpc>
              <a:spcAft>
                <a:spcPct val="0"/>
              </a:spcAft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</a:pPr>
            <a:r>
              <a:rPr lang="es-PR" sz="80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Compilaciones- Reproducciones de </a:t>
            </a:r>
            <a:r>
              <a:rPr lang="es-PR" sz="8000" dirty="0" err="1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coursepack</a:t>
            </a:r>
            <a:r>
              <a:rPr lang="es-PR" sz="80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s-PR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s-PR" sz="7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PR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Inc. v. </a:t>
            </a:r>
            <a:r>
              <a:rPr lang="es-PR" sz="7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Kinco’s</a:t>
            </a:r>
            <a:r>
              <a:rPr lang="es-PR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es-PR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Corp., 758 F. </a:t>
            </a:r>
            <a:r>
              <a:rPr lang="es-PR" sz="7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</a:t>
            </a:r>
            <a:r>
              <a:rPr lang="es-PR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1522,1530-31 (S.D.N.Y. 1991) </a:t>
            </a:r>
          </a:p>
          <a:p>
            <a:pPr marL="765810" lvl="1" indent="-256032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s-PR" sz="7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5810" lvl="1" indent="-256032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-PR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Princeton </a:t>
            </a:r>
            <a:r>
              <a:rPr lang="es-PR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Michigan </a:t>
            </a:r>
            <a:r>
              <a:rPr lang="es-PR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99, F.3d 1389 (6th </a:t>
            </a:r>
            <a:r>
              <a:rPr lang="es-PR" sz="7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1996</a:t>
            </a:r>
            <a:r>
              <a:rPr lang="es-PR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PR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4712" lvl="3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s-PR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Flowchart</a:t>
            </a:r>
            <a:r>
              <a:rPr lang="es-PR" sz="7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R" sz="7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coursepacks</a:t>
            </a:r>
            <a:endParaRPr lang="es-PR" sz="7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9888" lvl="4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http://db.tt/x0xyl4jT</a:t>
            </a:r>
            <a:endParaRPr lang="en-US" sz="8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Clr>
                <a:schemeClr val="accent3"/>
              </a:buClr>
              <a:buNone/>
              <a:defRPr/>
            </a:pPr>
            <a:endParaRPr lang="en-US" sz="7600" dirty="0"/>
          </a:p>
          <a:p>
            <a:pPr marL="57150" indent="0" fontAlgn="base">
              <a:lnSpc>
                <a:spcPct val="65000"/>
              </a:lnSpc>
              <a:spcAft>
                <a:spcPct val="0"/>
              </a:spcAft>
              <a:buClr>
                <a:srgbClr val="FFFFFF"/>
              </a:buClr>
              <a:buSzPct val="80000"/>
              <a:buFont typeface="Wingdings" pitchFamily="2" charset="2"/>
              <a:buChar char="ü"/>
            </a:pPr>
            <a:endParaRPr lang="en-US" sz="8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762000" y="260648"/>
            <a:ext cx="7239000" cy="936104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P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Justo </a:t>
            </a:r>
            <a:r>
              <a:rPr lang="es-P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Casos Claves </a:t>
            </a:r>
            <a:r>
              <a:rPr lang="es-P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P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Reproducciones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oursepacks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843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Compendio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fotocopiados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tales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revistas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etc., (handouts)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típicamente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utilizados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salón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compendios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colocan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la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venta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negocios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fotocopias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librerías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universitarias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(para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cursos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requiere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autorización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titulares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ventas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Basic Books v.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Kinkos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autorización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tramitar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clearance </a:t>
            </a:r>
            <a:r>
              <a:rPr lang="en-US" alt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http://www.copyright.com</a:t>
            </a:r>
            <a:r>
              <a:rPr lang="en-US" alt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</a:t>
            </a:r>
            <a:endParaRPr lang="en-US" altLang="en-US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PR" sz="3600" dirty="0"/>
              <a:t>U</a:t>
            </a:r>
            <a:r>
              <a:rPr lang="es-PR" sz="3600" dirty="0" smtClean="0"/>
              <a:t>so Justo</a:t>
            </a:r>
            <a:r>
              <a:rPr lang="es-PR" sz="3600" dirty="0"/>
              <a:t> </a:t>
            </a:r>
            <a:r>
              <a:rPr lang="es-PR" sz="3600" dirty="0" smtClean="0"/>
              <a:t>Sección 107 (Casos Claves) cont</a:t>
            </a:r>
            <a:r>
              <a:rPr lang="es-P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9001000" cy="50734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3800" dirty="0">
                <a:latin typeface="Times New Roman" pitchFamily="18" charset="0"/>
              </a:rPr>
              <a:t>E-Reserves Copyright Case (</a:t>
            </a:r>
            <a:r>
              <a:rPr lang="en-US" sz="3800" dirty="0" smtClean="0">
                <a:latin typeface="Times New Roman" pitchFamily="18" charset="0"/>
              </a:rPr>
              <a:t>2008)- Georgia </a:t>
            </a:r>
            <a:r>
              <a:rPr lang="en-US" sz="3800" dirty="0">
                <a:latin typeface="Times New Roman" pitchFamily="18" charset="0"/>
              </a:rPr>
              <a:t>State </a:t>
            </a:r>
            <a:r>
              <a:rPr lang="en-US" sz="3800" dirty="0" smtClean="0">
                <a:latin typeface="Times New Roman" pitchFamily="18" charset="0"/>
              </a:rPr>
              <a:t>University (GSU)</a:t>
            </a:r>
            <a:r>
              <a:rPr lang="en-US" sz="2000" dirty="0" smtClean="0">
                <a:latin typeface="Times New Roman" pitchFamily="18" charset="0"/>
              </a:rPr>
              <a:t> </a:t>
            </a:r>
          </a:p>
          <a:p>
            <a:pPr marL="400050" lvl="1" indent="0">
              <a:lnSpc>
                <a:spcPct val="110000"/>
              </a:lnSpc>
              <a:buClr>
                <a:srgbClr val="FF0000"/>
              </a:buClr>
              <a:buSzPct val="95000"/>
              <a:buNone/>
            </a:pP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</a:rPr>
              <a:t> Cambridge 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</a:rPr>
              <a:t>University Press </a:t>
            </a:r>
            <a:r>
              <a:rPr lang="en-US" sz="31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et 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al </a:t>
            </a:r>
            <a:r>
              <a:rPr 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Mark P. Becker, et </a:t>
            </a:r>
            <a:r>
              <a:rPr lang="de-DE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s-PR" sz="2400" dirty="0" smtClean="0">
                <a:latin typeface="Times New Roman" pitchFamily="18" charset="0"/>
              </a:rPr>
              <a:t>alegaron </a:t>
            </a:r>
            <a:r>
              <a:rPr lang="es-PR" sz="2400" dirty="0">
                <a:latin typeface="Times New Roman" pitchFamily="18" charset="0"/>
              </a:rPr>
              <a:t>que Georgia </a:t>
            </a:r>
            <a:r>
              <a:rPr lang="es-PR" sz="2400" dirty="0" err="1">
                <a:latin typeface="Times New Roman" pitchFamily="18" charset="0"/>
              </a:rPr>
              <a:t>State</a:t>
            </a:r>
            <a:r>
              <a:rPr lang="es-PR" sz="2400" dirty="0">
                <a:latin typeface="Times New Roman" pitchFamily="18" charset="0"/>
              </a:rPr>
              <a:t> </a:t>
            </a:r>
            <a:r>
              <a:rPr lang="es-PR" sz="2400" dirty="0" err="1">
                <a:latin typeface="Times New Roman" pitchFamily="18" charset="0"/>
              </a:rPr>
              <a:t>University</a:t>
            </a:r>
            <a:r>
              <a:rPr lang="es-PR" sz="2400" dirty="0">
                <a:latin typeface="Times New Roman" pitchFamily="18" charset="0"/>
              </a:rPr>
              <a:t> tenía más de </a:t>
            </a:r>
            <a:r>
              <a:rPr lang="es-PR" sz="2400" dirty="0" smtClean="0">
                <a:latin typeface="Times New Roman" pitchFamily="18" charset="0"/>
              </a:rPr>
              <a:t>5,600 </a:t>
            </a:r>
            <a:r>
              <a:rPr lang="es-PR" sz="2400" dirty="0">
                <a:latin typeface="Times New Roman" pitchFamily="18" charset="0"/>
              </a:rPr>
              <a:t>obras protegidas que “estaban disponibles a través de una gran variedad de sistemas en líneas” </a:t>
            </a:r>
            <a:r>
              <a:rPr lang="es-PR" sz="2400" dirty="0" smtClean="0">
                <a:latin typeface="Times New Roman" pitchFamily="18" charset="0"/>
              </a:rPr>
              <a:t>para </a:t>
            </a:r>
            <a:r>
              <a:rPr lang="es-PR" sz="2400" dirty="0">
                <a:latin typeface="Times New Roman" pitchFamily="18" charset="0"/>
              </a:rPr>
              <a:t>más de 600 </a:t>
            </a:r>
            <a:r>
              <a:rPr lang="es-PR" sz="2400" dirty="0" smtClean="0">
                <a:latin typeface="Times New Roman" pitchFamily="18" charset="0"/>
              </a:rPr>
              <a:t>cursos </a:t>
            </a:r>
            <a:r>
              <a:rPr lang="es-PR" sz="2400" dirty="0">
                <a:latin typeface="Times New Roman" pitchFamily="18" charset="0"/>
              </a:rPr>
              <a:t>sin permiso de los titulares</a:t>
            </a:r>
            <a:r>
              <a:rPr lang="es-PR" sz="2400" dirty="0" smtClean="0">
                <a:latin typeface="Times New Roman" pitchFamily="18" charset="0"/>
              </a:rPr>
              <a:t>. </a:t>
            </a:r>
            <a:r>
              <a:rPr lang="es-PR" sz="2400" dirty="0">
                <a:latin typeface="Times New Roman" pitchFamily="18" charset="0"/>
              </a:rPr>
              <a:t>Esta conducta </a:t>
            </a:r>
            <a:r>
              <a:rPr lang="es-PR" sz="2400" dirty="0" smtClean="0">
                <a:latin typeface="Times New Roman" pitchFamily="18" charset="0"/>
              </a:rPr>
              <a:t>de </a:t>
            </a:r>
            <a:r>
              <a:rPr lang="es-PR" sz="2400" dirty="0">
                <a:latin typeface="Times New Roman" pitchFamily="18" charset="0"/>
              </a:rPr>
              <a:t>“copiar y distribuir de forma sistemática y generalizada” </a:t>
            </a:r>
            <a:r>
              <a:rPr lang="es-PR" sz="2400" dirty="0" smtClean="0">
                <a:latin typeface="Times New Roman" pitchFamily="18" charset="0"/>
              </a:rPr>
              <a:t>representa </a:t>
            </a:r>
            <a:r>
              <a:rPr lang="es-PR" sz="2400" dirty="0" smtClean="0">
                <a:latin typeface="Times New Roman" pitchFamily="18" charset="0"/>
              </a:rPr>
              <a:t>una </a:t>
            </a:r>
            <a:r>
              <a:rPr lang="es-PR" sz="2400" dirty="0">
                <a:latin typeface="Times New Roman" pitchFamily="18" charset="0"/>
              </a:rPr>
              <a:t>violación a los derechos de copyright. </a:t>
            </a:r>
            <a:endParaRPr lang="es-PR" sz="2400" dirty="0" smtClean="0">
              <a:latin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s-PR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ct val="50000"/>
              <a:buFont typeface="Wingdings" pitchFamily="2" charset="2"/>
              <a:buChar char="Ø"/>
            </a:pPr>
            <a:endParaRPr lang="es-PR" sz="2000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SzPct val="105000"/>
              <a:buFont typeface="Wingdings" pitchFamily="2" charset="2"/>
              <a:buChar char="Ø"/>
            </a:pPr>
            <a:r>
              <a:rPr lang="es-PR" sz="2000" dirty="0" smtClean="0">
                <a:latin typeface="Times New Roman" pitchFamily="18" charset="0"/>
              </a:rPr>
              <a:t>Del total de 5,600 la corte encontró que sólo 4 violaban los derechos de autor y en el 2014 concedió la victoria a GSU. Este caso ha sido una gran batalla en corte desde 2008, 2009, 2012, y finalmente una decisión en 2014. Pero la decisión  no favoreció a las casas publicadoras y parece favorecer  a las bibliotecas, sin </a:t>
            </a:r>
            <a:r>
              <a:rPr lang="es-PR" sz="2000" dirty="0" smtClean="0">
                <a:latin typeface="Times New Roman" pitchFamily="18" charset="0"/>
              </a:rPr>
              <a:t>embargo, la </a:t>
            </a:r>
            <a:r>
              <a:rPr lang="es-PR" sz="2000" dirty="0" smtClean="0">
                <a:latin typeface="Times New Roman" pitchFamily="18" charset="0"/>
              </a:rPr>
              <a:t>comunidad académica cree que las casas publicadoras pedirán una revisión de la decisión en el 2015.</a:t>
            </a:r>
          </a:p>
          <a:p>
            <a:pPr marL="0" indent="0">
              <a:lnSpc>
                <a:spcPct val="120000"/>
              </a:lnSpc>
              <a:buClr>
                <a:srgbClr val="FF0000"/>
              </a:buClr>
              <a:buSzPct val="50000"/>
              <a:buNone/>
            </a:pPr>
            <a:endParaRPr lang="es-PR" sz="2000" dirty="0" smtClean="0">
              <a:latin typeface="Times New Roman" pitchFamily="18" charset="0"/>
            </a:endParaRPr>
          </a:p>
          <a:p>
            <a:pPr marL="0" indent="0">
              <a:lnSpc>
                <a:spcPct val="120000"/>
              </a:lnSpc>
              <a:buClr>
                <a:srgbClr val="FF0000"/>
              </a:buClr>
              <a:buSzPct val="50000"/>
              <a:buNone/>
            </a:pP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Smith</a:t>
            </a:r>
            <a:r>
              <a:rPr lang="en-US" sz="2000" dirty="0" smtClean="0">
                <a:latin typeface="Times New Roman" pitchFamily="18" charset="0"/>
              </a:rPr>
              <a:t>, K</a:t>
            </a:r>
            <a:r>
              <a:rPr lang="en-US" sz="2000" dirty="0">
                <a:latin typeface="Times New Roman" pitchFamily="18" charset="0"/>
              </a:rPr>
              <a:t>. After another defeat, what will GSU publishers do in 2015? </a:t>
            </a:r>
            <a:r>
              <a:rPr lang="en-US" sz="2000" dirty="0" smtClean="0">
                <a:latin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</a:rPr>
              <a:t>Vea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más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en</a:t>
            </a:r>
            <a:r>
              <a:rPr lang="en-US" sz="2000" dirty="0" smtClean="0"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hlinkClick r:id="rId2"/>
              </a:rPr>
              <a:t>http://blogs.library.duke.edu/scholcomm/2015/01/05/next-steps-gsu-case-2015/#sthash.bf3KRTcu.dpuf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656184"/>
          </a:xfrm>
        </p:spPr>
        <p:txBody>
          <a:bodyPr>
            <a:noAutofit/>
          </a:bodyPr>
          <a:lstStyle/>
          <a:p>
            <a:r>
              <a:rPr lang="es-PR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Circular 21: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Reproduction of Copyrighted Works by Educators and Librarians,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pp. 7-8,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://www.copyright.gov/circs/circ21.pdf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16832"/>
            <a:ext cx="8046156" cy="4752528"/>
          </a:xfrm>
        </p:spPr>
      </p:pic>
    </p:spTree>
    <p:extLst>
      <p:ext uri="{BB962C8B-B14F-4D97-AF65-F5344CB8AC3E}">
        <p14:creationId xmlns:p14="http://schemas.microsoft.com/office/powerpoint/2010/main" val="4154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PR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Justo : Casos Claves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Guild v. Google, Inc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Digitalización </a:t>
            </a:r>
            <a:r>
              <a:rPr lang="es-P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 cuyo </a:t>
            </a:r>
            <a:r>
              <a:rPr lang="es-P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estaba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vigente-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(2004- 2015).</a:t>
            </a:r>
          </a:p>
          <a:p>
            <a:pPr marL="0" indent="0">
              <a:buClr>
                <a:srgbClr val="FF0000"/>
              </a:buClr>
              <a:buSzPct val="135000"/>
              <a:buNone/>
            </a:pP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Transformativo</a:t>
            </a: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copying is highly transformative, the public display of text is limited, and the revelations do not provide a significant market substitute for the protected aspects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originals” (</a:t>
            </a:r>
            <a:r>
              <a:rPr lang="es-P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http://fairuse.stanford.edu/case/authors-guild-v-google-inc</a:t>
            </a: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endParaRPr lang="es-P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Cohen, D. (2015. </a:t>
            </a:r>
            <a:r>
              <a:rPr lang="es-P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P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ctober</a:t>
            </a: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22).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Google Books Victory Means for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Readers</a:t>
            </a: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universal library finally within reach?.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Atlantic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</a:t>
            </a: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ttp://www.theatlantic.com/technology/archive/2015/10/what-the-google-books-victory-means-for-readers-and-libraries/411910</a:t>
            </a: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s-P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r>
              <a:rPr lang="es-P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Google Books a wonderful tool—a transformative one, in the eyes of the court, and thus non-infringing—but it also means that the service has ended up being more tantalizing than fulfilling. What Google has created is less a universal library than a tinted window into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one”.</a:t>
            </a:r>
            <a:endParaRPr lang="es-P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endParaRPr lang="es-P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endParaRPr lang="es-PR" sz="1600" dirty="0"/>
          </a:p>
          <a:p>
            <a:pPr marL="400050" lvl="1" indent="0">
              <a:buClr>
                <a:srgbClr val="FF0000"/>
              </a:buClr>
              <a:buSzPct val="135000"/>
              <a:buNone/>
            </a:pP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9355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Justo (otros casos)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641379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cantidad y la substancia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utilizada de la obra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substancia se refiere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corazón de la obra. (Para adjudicar uso justo, usualmente las cantidades son pequeñas y no deben tomar el corazón de la obra). Sin embargo, cuando el </a:t>
            </a:r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es </a:t>
            </a:r>
            <a:r>
              <a:rPr lang="es-E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transformativo…</a:t>
            </a:r>
            <a:endParaRPr lang="es-ES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 utilizar una cantidad mayor, incluso, el “corazón de la obra</a:t>
            </a:r>
            <a:r>
              <a:rPr lang="es-E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se pueda demostrar que el uso fue tan creativo, útil y de valor social que resultó en una obra nueva y diferente, como por ejemplo en los siguientes casos: </a:t>
            </a:r>
            <a:endParaRPr lang="es-E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Campbell 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Acuff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-Rose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Inc. 510 U.S. 569 (1994)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Leibovitz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Paramount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Corp., 137 F.3d 109 (2d Cir. N.Y. 1998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6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609"/>
            <a:ext cx="8229600" cy="1143000"/>
          </a:xfrm>
        </p:spPr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Complejidad del Ambiente en Bibliotecas Académicas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6057479"/>
              </p:ext>
            </p:extLst>
          </p:nvPr>
        </p:nvGraphicFramePr>
        <p:xfrm>
          <a:off x="1524000" y="1196752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5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88640"/>
            <a:ext cx="8513763" cy="84482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Leibovitz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Paramount Pictures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Corp.</a:t>
            </a: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24744"/>
            <a:ext cx="3352800" cy="4536504"/>
          </a:xfrm>
        </p:spPr>
      </p:pic>
      <p:pic>
        <p:nvPicPr>
          <p:cNvPr id="32772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1124744"/>
            <a:ext cx="3435350" cy="4536504"/>
          </a:xfrm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38200" y="5669208"/>
            <a:ext cx="7239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http://en.wikipedia.org/wiki/Leibovitz_v._Paramount_Pictures_Corp</a:t>
            </a:r>
            <a:r>
              <a:rPr lang="en-US" altLang="en-US" sz="1400" dirty="0">
                <a:latin typeface="Times New Roman" panose="02020603050405020304" pitchFamily="18" charset="0"/>
                <a:hlinkClick r:id="rId4"/>
              </a:rPr>
              <a:t>.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4" name="Slide Number Placeholder 3"/>
          <p:cNvSpPr txBox="1">
            <a:spLocks noGrp="1"/>
          </p:cNvSpPr>
          <p:nvPr/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/>
            <a:fld id="{636EA0C8-C329-40C4-88DE-09088A1384D0}" type="slidenum">
              <a:rPr lang="en-US" altLang="en-US" sz="1100">
                <a:solidFill>
                  <a:schemeClr val="tx2"/>
                </a:solidFill>
                <a:latin typeface="Arial" panose="020B0604020202020204" pitchFamily="34" charset="0"/>
              </a:rPr>
              <a:pPr algn="r" eaLnBrk="1" hangingPunct="1"/>
              <a:t>20</a:t>
            </a:fld>
            <a:endParaRPr lang="en-US" altLang="en-US" sz="11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La Primera Venta (Sección 109)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s-PR" sz="2400" dirty="0" smtClean="0">
                <a:latin typeface="Times New Roman" pitchFamily="18" charset="0"/>
                <a:cs typeface="Arial" charset="0"/>
              </a:rPr>
              <a:t>Es un principio de ley que permite que el comprador de una copia legal de una obra protegida  pueda:  venderla, regalarla donarla, y alquilarla sin permiso, </a:t>
            </a:r>
            <a:r>
              <a:rPr lang="es-PR" sz="2400" u="sng" dirty="0" smtClean="0">
                <a:latin typeface="Times New Roman" pitchFamily="18" charset="0"/>
                <a:cs typeface="Arial" charset="0"/>
              </a:rPr>
              <a:t>pero no a reproducirla</a:t>
            </a:r>
            <a:r>
              <a:rPr lang="es-PR" sz="2400" dirty="0" smtClean="0">
                <a:latin typeface="Times New Roman" pitchFamily="18" charset="0"/>
                <a:cs typeface="Arial" charset="0"/>
              </a:rPr>
              <a:t>. Es este principio el que permite: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lvl="1" fontAlgn="base">
              <a:lnSpc>
                <a:spcPct val="105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el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préstamo</a:t>
            </a:r>
            <a:r>
              <a:rPr lang="en-US" sz="2000" dirty="0">
                <a:latin typeface="Times New Roman" pitchFamily="18" charset="0"/>
                <a:cs typeface="Arial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los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recursos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en</a:t>
            </a:r>
            <a:r>
              <a:rPr lang="en-US" sz="2000" dirty="0">
                <a:latin typeface="Times New Roman" pitchFamily="18" charset="0"/>
                <a:cs typeface="Arial" charset="0"/>
              </a:rPr>
              <a:t> las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bibliotecas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endParaRPr lang="en-US" sz="2000" dirty="0" smtClean="0">
              <a:latin typeface="Times New Roman" pitchFamily="18" charset="0"/>
              <a:cs typeface="Arial" charset="0"/>
            </a:endParaRPr>
          </a:p>
          <a:p>
            <a:pPr lvl="1" fontAlgn="base">
              <a:lnSpc>
                <a:spcPct val="105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R" sz="2000" dirty="0">
                <a:latin typeface="Times New Roman" pitchFamily="18" charset="0"/>
                <a:cs typeface="Arial" charset="0"/>
              </a:rPr>
              <a:t>p</a:t>
            </a:r>
            <a:r>
              <a:rPr lang="es-PR" sz="2000" dirty="0" smtClean="0">
                <a:latin typeface="Times New Roman" pitchFamily="18" charset="0"/>
                <a:cs typeface="Arial" charset="0"/>
              </a:rPr>
              <a:t>réstamo </a:t>
            </a:r>
            <a:r>
              <a:rPr lang="es-PR" sz="2000" dirty="0" err="1" smtClean="0">
                <a:latin typeface="Times New Roman" pitchFamily="18" charset="0"/>
                <a:cs typeface="Arial" charset="0"/>
              </a:rPr>
              <a:t>interbibliotecario</a:t>
            </a:r>
            <a:endParaRPr lang="es-PR" sz="2000" dirty="0" smtClean="0">
              <a:latin typeface="Times New Roman" pitchFamily="18" charset="0"/>
              <a:cs typeface="Arial" charset="0"/>
            </a:endParaRPr>
          </a:p>
          <a:p>
            <a:pPr lvl="1" fontAlgn="base">
              <a:lnSpc>
                <a:spcPct val="105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venta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libros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las </a:t>
            </a:r>
            <a:r>
              <a:rPr lang="en-US" sz="20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librerías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buClr>
                <a:srgbClr val="FF0000"/>
              </a:buClr>
              <a:buSzPct val="161000"/>
              <a:buFont typeface="Wingdings" panose="05000000000000000000" pitchFamily="2" charset="2"/>
              <a:buChar char="§"/>
            </a:pPr>
            <a:r>
              <a:rPr lang="es-PR" sz="2400" dirty="0"/>
              <a:t>Desde el 1995 </a:t>
            </a:r>
            <a:r>
              <a:rPr lang="es-PR" sz="2400" dirty="0" smtClean="0"/>
              <a:t> esta excepción no </a:t>
            </a:r>
            <a:r>
              <a:rPr lang="es-PR" sz="2400" dirty="0"/>
              <a:t>aplica a: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s-PR" sz="2000" dirty="0" err="1"/>
              <a:t>DVDs</a:t>
            </a:r>
            <a:r>
              <a:rPr lang="es-PR" sz="2000" dirty="0"/>
              <a:t> de </a:t>
            </a:r>
            <a:r>
              <a:rPr lang="es-PR" sz="2000" dirty="0" smtClean="0"/>
              <a:t>música 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s-PR" sz="2000" dirty="0"/>
              <a:t>r</a:t>
            </a:r>
            <a:r>
              <a:rPr lang="es-PR" sz="2000" dirty="0" smtClean="0"/>
              <a:t>ecursos </a:t>
            </a:r>
            <a:r>
              <a:rPr lang="es-PR" sz="2000" dirty="0"/>
              <a:t>de </a:t>
            </a:r>
            <a:r>
              <a:rPr lang="es-PR" sz="2000" u="sng" dirty="0"/>
              <a:t>las bases de datos que están gobernados por </a:t>
            </a:r>
            <a:r>
              <a:rPr lang="es-PR" sz="2000" u="sng" dirty="0" smtClean="0"/>
              <a:t>licencias</a:t>
            </a:r>
          </a:p>
          <a:p>
            <a:pPr lvl="1"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es-PR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Cada día esta excepción se ve amenazada (véase casos claves)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0" indent="0" fontAlgn="base">
              <a:lnSpc>
                <a:spcPct val="105000"/>
              </a:lnSpc>
              <a:spcAft>
                <a:spcPct val="0"/>
              </a:spcAft>
              <a:buClr>
                <a:srgbClr val="FF0000"/>
              </a:buClr>
              <a:buNone/>
            </a:pPr>
            <a:endParaRPr lang="es-PR" sz="2400" dirty="0" smtClean="0">
              <a:latin typeface="Times New Roman" pitchFamily="18" charset="0"/>
              <a:cs typeface="Arial" charset="0"/>
            </a:endParaRPr>
          </a:p>
          <a:p>
            <a:pPr marL="0" lvl="0" indent="0" fontAlgn="base">
              <a:lnSpc>
                <a:spcPct val="105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ü"/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PR" sz="3600" dirty="0"/>
              <a:t>L</a:t>
            </a:r>
            <a:r>
              <a:rPr lang="es-PR" sz="3600" dirty="0" smtClean="0"/>
              <a:t>a Primera Venta: Casos </a:t>
            </a:r>
            <a:r>
              <a:rPr lang="es-PR" sz="3600" dirty="0"/>
              <a:t>Claves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8965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endParaRPr lang="es-ES" dirty="0" smtClean="0"/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ES" dirty="0" smtClean="0"/>
              <a:t>Costco </a:t>
            </a:r>
            <a:r>
              <a:rPr lang="es-ES" dirty="0" err="1"/>
              <a:t>Wholesale</a:t>
            </a:r>
            <a:r>
              <a:rPr lang="es-ES" dirty="0"/>
              <a:t> Corp. </a:t>
            </a:r>
            <a:r>
              <a:rPr lang="es-ES" dirty="0" smtClean="0"/>
              <a:t>v. </a:t>
            </a:r>
            <a:r>
              <a:rPr lang="es-ES" dirty="0"/>
              <a:t>Omega, S.A (2010</a:t>
            </a:r>
            <a:r>
              <a:rPr lang="es-ES" dirty="0" smtClean="0"/>
              <a:t>)</a:t>
            </a:r>
            <a:endParaRPr lang="es-ES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La corte empatada afirmó la decisión del 9no </a:t>
            </a:r>
            <a:r>
              <a:rPr lang="es-ES" sz="2400" dirty="0" smtClean="0"/>
              <a:t>Circuito, </a:t>
            </a:r>
            <a:r>
              <a:rPr lang="es-ES" sz="2400" dirty="0"/>
              <a:t>de que la </a:t>
            </a:r>
            <a:r>
              <a:rPr lang="es-ES" sz="2400" dirty="0" smtClean="0"/>
              <a:t>excepción </a:t>
            </a:r>
            <a:r>
              <a:rPr lang="es-ES" sz="2400" dirty="0"/>
              <a:t>de la primera venta solamente aplica a productos manufacturados y distribuidos en Estados </a:t>
            </a:r>
            <a:r>
              <a:rPr lang="es-ES" sz="2400" dirty="0" smtClean="0"/>
              <a:t>Unidos.</a:t>
            </a:r>
            <a:r>
              <a:rPr lang="en-US" altLang="en-US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endParaRPr lang="en-US" altLang="en-US" sz="2400" i="1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en-US" altLang="en-US" sz="24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 Field</a:t>
            </a:r>
            <a:r>
              <a:rPr lang="en-US" altLang="en-US" sz="2400" i="1" dirty="0">
                <a:solidFill>
                  <a:prstClr val="black"/>
                </a:solidFill>
                <a:latin typeface="Trebuchet MS" panose="020B0603020202020204" pitchFamily="34" charset="0"/>
              </a:rPr>
              <a:t>, A.  (2010, December 13). Supreme Court Rules Against Consumers in Costco vs. Omega</a:t>
            </a:r>
            <a:r>
              <a:rPr lang="en-US" alt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  <a:t>.  Daily Finance.</a:t>
            </a:r>
            <a:r>
              <a:rPr lang="en-US" altLang="en-US" sz="2400" b="1" i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i="1" dirty="0">
                <a:solidFill>
                  <a:prstClr val="black"/>
                </a:solidFill>
                <a:latin typeface="Trebuchet MS" panose="020B0603020202020204" pitchFamily="34" charset="0"/>
                <a:hlinkClick r:id="rId2"/>
              </a:rPr>
              <a:t>http://www.dailyfinance.com/2010/12/13/supreme-court-rules-against-consumers-in-costco-vs-omega</a:t>
            </a:r>
            <a:endParaRPr lang="es-ES" sz="2400" dirty="0"/>
          </a:p>
          <a:p>
            <a:pPr marL="457200" lvl="1" indent="0">
              <a:buNone/>
            </a:pPr>
            <a:endParaRPr lang="es-E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dirty="0" smtClean="0">
                <a:solidFill>
                  <a:prstClr val="black"/>
                </a:solidFill>
              </a:rPr>
              <a:t> </a:t>
            </a:r>
            <a:r>
              <a:rPr lang="es-P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PR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Primera </a:t>
            </a:r>
            <a:r>
              <a:rPr lang="es-P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 (casos Claves) cont.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7638"/>
            <a:ext cx="8856984" cy="4708525"/>
          </a:xfrm>
        </p:spPr>
        <p:txBody>
          <a:bodyPr>
            <a:normAutofit/>
          </a:bodyPr>
          <a:lstStyle/>
          <a:p>
            <a:pPr marL="365125" lvl="0" indent="-255588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bibliotecas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publicados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E.U.?</a:t>
            </a:r>
            <a:endParaRPr lang="es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Opinión legal de la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&amp;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(ARL).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decisión sólo 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aplicaba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las bibliotecas del 9no 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Circuito.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demás bibliotecas </a:t>
            </a:r>
            <a:r>
              <a:rPr lang="es-E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podian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apoyarse en la excepción a 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 decisión del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9no Circuito referente a Drugstore </a:t>
            </a:r>
            <a:r>
              <a:rPr lang="es-E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Emporium</a:t>
            </a:r>
            <a:r>
              <a:rPr lang="es-E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http://policynotes.arl.org/?p=598</a:t>
            </a:r>
            <a:endParaRPr lang="es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Primera Venta (casos Claves)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Kirtsaeng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Wiley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Inc. 133 </a:t>
            </a:r>
            <a:r>
              <a:rPr lang="es-E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S.Ct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469 (2012) </a:t>
            </a: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https://www.law.cornell.edu/supct/cert/15-375</a:t>
            </a:r>
            <a:endParaRPr lang="es-E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</a:t>
            </a:r>
            <a:r>
              <a:rPr lang="es-E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Alliance (LCA)</a:t>
            </a:r>
          </a:p>
        </p:txBody>
      </p:sp>
    </p:spTree>
    <p:extLst>
      <p:ext uri="{BB962C8B-B14F-4D97-AF65-F5344CB8AC3E}">
        <p14:creationId xmlns:p14="http://schemas.microsoft.com/office/powerpoint/2010/main" val="1482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Reproducción de Recursos en Bibliotecas (Sección 108)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48965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000" dirty="0" smtClean="0"/>
              <a:t>Permite </a:t>
            </a:r>
            <a:r>
              <a:rPr lang="es-ES" sz="3000" dirty="0"/>
              <a:t>copiar </a:t>
            </a:r>
            <a:r>
              <a:rPr lang="es-ES" sz="3000" dirty="0" smtClean="0"/>
              <a:t>recursos que </a:t>
            </a:r>
            <a:r>
              <a:rPr lang="es-ES" sz="3000" dirty="0"/>
              <a:t>ya no se publican (</a:t>
            </a:r>
            <a:r>
              <a:rPr lang="es-ES" sz="3000" dirty="0" err="1"/>
              <a:t>out</a:t>
            </a:r>
            <a:r>
              <a:rPr lang="es-ES" sz="3000" dirty="0"/>
              <a:t> of </a:t>
            </a:r>
            <a:r>
              <a:rPr lang="es-ES" sz="3000" dirty="0" err="1" smtClean="0"/>
              <a:t>print</a:t>
            </a:r>
            <a:r>
              <a:rPr lang="es-ES" sz="3000" dirty="0" smtClean="0"/>
              <a:t>) para preservación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000" dirty="0" smtClean="0"/>
              <a:t>Préstamos inter-bibliotecarios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000" dirty="0" smtClean="0"/>
              <a:t> </a:t>
            </a:r>
            <a:r>
              <a:rPr lang="es-ES" sz="3000" dirty="0"/>
              <a:t>E</a:t>
            </a:r>
            <a:r>
              <a:rPr lang="es-ES" sz="3000" dirty="0" smtClean="0"/>
              <a:t>studio personal </a:t>
            </a:r>
            <a:r>
              <a:rPr lang="es-ES" sz="3000" dirty="0"/>
              <a:t>(</a:t>
            </a:r>
            <a:r>
              <a:rPr lang="es-ES" sz="3000" dirty="0" err="1"/>
              <a:t>private</a:t>
            </a:r>
            <a:r>
              <a:rPr lang="es-ES" sz="3000" dirty="0"/>
              <a:t> </a:t>
            </a:r>
            <a:r>
              <a:rPr lang="es-ES" sz="3000" dirty="0" err="1"/>
              <a:t>study</a:t>
            </a:r>
            <a:r>
              <a:rPr lang="es-ES" sz="3000" dirty="0" smtClean="0"/>
              <a:t>)</a:t>
            </a:r>
          </a:p>
          <a:p>
            <a:pPr lvl="1">
              <a:buClr>
                <a:srgbClr val="FF0000"/>
              </a:buClr>
              <a:buSzPct val="145000"/>
              <a:buFont typeface="Wingdings" panose="05000000000000000000" pitchFamily="2" charset="2"/>
              <a:buChar char="§"/>
            </a:pPr>
            <a:r>
              <a:rPr lang="es-ES" dirty="0" smtClean="0"/>
              <a:t>Digitalización </a:t>
            </a:r>
            <a:r>
              <a:rPr lang="es-ES" dirty="0"/>
              <a:t>de millones de </a:t>
            </a:r>
            <a:r>
              <a:rPr lang="es-ES" dirty="0" smtClean="0"/>
              <a:t>libros</a:t>
            </a:r>
          </a:p>
          <a:p>
            <a:pPr marL="0" indent="0">
              <a:buClr>
                <a:srgbClr val="FF0000"/>
              </a:buClr>
              <a:buSzPct val="145000"/>
              <a:buNone/>
            </a:pPr>
            <a:r>
              <a:rPr lang="en-US" sz="2800" dirty="0"/>
              <a:t>Authors Guild, Inc. v. </a:t>
            </a:r>
            <a:r>
              <a:rPr lang="en-US" sz="2800" dirty="0" err="1" smtClean="0"/>
              <a:t>HathiTrust</a:t>
            </a:r>
            <a:endParaRPr lang="en-US" sz="2800" dirty="0" smtClean="0"/>
          </a:p>
          <a:p>
            <a:pPr marL="0" indent="0">
              <a:buClr>
                <a:srgbClr val="FF0000"/>
              </a:buClr>
              <a:buSzPct val="145000"/>
              <a:buNone/>
            </a:pPr>
            <a:r>
              <a:rPr lang="es-PR" sz="2400" dirty="0" err="1" smtClean="0"/>
              <a:t>Hathi</a:t>
            </a:r>
            <a:r>
              <a:rPr lang="es-PR" sz="2400" dirty="0" smtClean="0"/>
              <a:t> Trust Digital Library -Digitalizó millones de libros (</a:t>
            </a:r>
            <a:r>
              <a:rPr lang="es-PR" sz="2400" dirty="0" err="1" smtClean="0"/>
              <a:t>out</a:t>
            </a:r>
            <a:r>
              <a:rPr lang="es-PR" sz="2400" dirty="0" smtClean="0"/>
              <a:t> of </a:t>
            </a:r>
            <a:r>
              <a:rPr lang="es-PR" sz="2400" dirty="0" err="1" smtClean="0"/>
              <a:t>print</a:t>
            </a:r>
            <a:r>
              <a:rPr lang="es-PR" sz="2400" dirty="0" smtClean="0"/>
              <a:t>, “</a:t>
            </a:r>
            <a:r>
              <a:rPr lang="es-PR" sz="2400" dirty="0" err="1" smtClean="0"/>
              <a:t>orphan</a:t>
            </a:r>
            <a:r>
              <a:rPr lang="es-PR" sz="2400" dirty="0" smtClean="0"/>
              <a:t> </a:t>
            </a:r>
            <a:r>
              <a:rPr lang="es-PR" sz="2400" dirty="0" smtClean="0"/>
              <a:t>Works”) </a:t>
            </a:r>
            <a:r>
              <a:rPr lang="es-PR" sz="2400" dirty="0" smtClean="0"/>
              <a:t>de 5 universidades y fue demandada en </a:t>
            </a:r>
            <a:r>
              <a:rPr lang="es-PR" sz="2400" dirty="0" smtClean="0"/>
              <a:t>2011, </a:t>
            </a:r>
            <a:r>
              <a:rPr lang="es-PR" sz="2400" dirty="0" smtClean="0"/>
              <a:t>por el </a:t>
            </a:r>
            <a:r>
              <a:rPr lang="es-PR" sz="2400" dirty="0" err="1" smtClean="0"/>
              <a:t>Author</a:t>
            </a:r>
            <a:r>
              <a:rPr lang="es-PR" sz="2400" dirty="0" smtClean="0"/>
              <a:t> </a:t>
            </a:r>
            <a:r>
              <a:rPr lang="es-PR" sz="2400" dirty="0" err="1" smtClean="0"/>
              <a:t>Guild</a:t>
            </a:r>
            <a:r>
              <a:rPr lang="es-PR" sz="2400" dirty="0" smtClean="0"/>
              <a:t>.  En el 2014, el </a:t>
            </a:r>
            <a:r>
              <a:rPr lang="es-PR" sz="2400" dirty="0" err="1" smtClean="0"/>
              <a:t>Author</a:t>
            </a:r>
            <a:r>
              <a:rPr lang="es-PR" sz="2400" dirty="0" smtClean="0"/>
              <a:t> </a:t>
            </a:r>
            <a:r>
              <a:rPr lang="es-PR" sz="2400" dirty="0" err="1" smtClean="0"/>
              <a:t>Guild</a:t>
            </a:r>
            <a:r>
              <a:rPr lang="es-PR" sz="2400" dirty="0" smtClean="0"/>
              <a:t> decidió no continuar con el caso.   </a:t>
            </a:r>
            <a:r>
              <a:rPr lang="es-ES" sz="1400" dirty="0" smtClean="0"/>
              <a:t>Cohen, D. (2011, </a:t>
            </a:r>
            <a:r>
              <a:rPr lang="es-ES" sz="1400" dirty="0" err="1" smtClean="0"/>
              <a:t>September</a:t>
            </a:r>
            <a:r>
              <a:rPr lang="es-ES" sz="1400" dirty="0" smtClean="0"/>
              <a:t>)</a:t>
            </a:r>
            <a:r>
              <a:rPr lang="en-US" sz="1400" dirty="0" smtClean="0"/>
              <a:t> . The </a:t>
            </a:r>
            <a:r>
              <a:rPr lang="en-US" sz="1400" dirty="0"/>
              <a:t>Fight Over the Future of Digital </a:t>
            </a:r>
            <a:r>
              <a:rPr lang="en-US" sz="1400" dirty="0" smtClean="0"/>
              <a:t>Books. </a:t>
            </a:r>
            <a:r>
              <a:rPr lang="en-US" sz="1400" i="1" dirty="0"/>
              <a:t>The Atlantic, </a:t>
            </a:r>
            <a:r>
              <a:rPr lang="en-US" sz="1400" i="1" dirty="0">
                <a:hlinkClick r:id="rId2"/>
              </a:rPr>
              <a:t>http://www.theatlantic.com/technology/archive/2011/09/the-fight-over-the-future-of-digital-books/245577</a:t>
            </a:r>
            <a:r>
              <a:rPr lang="en-US" sz="1400" i="1" dirty="0"/>
              <a:t>/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37029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PR" sz="3200" dirty="0" smtClean="0"/>
              <a:t>Puntos a recordar al aplicar la Ley de Derechos de Autor de 1976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252520" cy="5145435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R" sz="2400" dirty="0" smtClean="0"/>
              <a:t>1978- es una fecha crucial para la toma de decisiones porque a las obras pre-1978 le aplican unas reglas y a las obras pos- 1978 le aplican otras. </a:t>
            </a:r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R" sz="2400" dirty="0" smtClean="0"/>
              <a:t>Autoría compartida- ambos autores pueden disponer de la obra sin consultar a otro</a:t>
            </a:r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R" sz="2400" dirty="0" smtClean="0"/>
              <a:t>La ley aplica a toda obra sin importar su formato (impreso, digital, audio, arte, etc.)</a:t>
            </a:r>
          </a:p>
          <a:p>
            <a:pPr lvl="0">
              <a:buClr>
                <a:srgbClr val="FF0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</a:rPr>
              <a:t>No </a:t>
            </a:r>
            <a:r>
              <a:rPr lang="en-US" sz="2400" b="1" dirty="0" err="1">
                <a:solidFill>
                  <a:prstClr val="black"/>
                </a:solidFill>
              </a:rPr>
              <a:t>todas</a:t>
            </a:r>
            <a:r>
              <a:rPr lang="en-US" sz="2400" b="1" dirty="0">
                <a:solidFill>
                  <a:prstClr val="black"/>
                </a:solidFill>
              </a:rPr>
              <a:t> las </a:t>
            </a:r>
            <a:r>
              <a:rPr lang="en-US" sz="2400" b="1" dirty="0" err="1">
                <a:solidFill>
                  <a:prstClr val="black"/>
                </a:solidFill>
              </a:rPr>
              <a:t>obras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reciben</a:t>
            </a:r>
            <a:r>
              <a:rPr lang="en-US" sz="2400" b="1" dirty="0">
                <a:solidFill>
                  <a:prstClr val="black"/>
                </a:solidFill>
              </a:rPr>
              <a:t> la </a:t>
            </a:r>
            <a:r>
              <a:rPr lang="en-US" sz="2400" b="1" dirty="0" err="1">
                <a:solidFill>
                  <a:prstClr val="black"/>
                </a:solidFill>
              </a:rPr>
              <a:t>misma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protección</a:t>
            </a:r>
            <a:endParaRPr lang="en-US" sz="2400" b="1" dirty="0">
              <a:solidFill>
                <a:prstClr val="black"/>
              </a:solidFill>
            </a:endParaRPr>
          </a:p>
          <a:p>
            <a:pPr lvl="1"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</a:rPr>
              <a:t>A mayor </a:t>
            </a:r>
            <a:r>
              <a:rPr lang="en-US" sz="2400" dirty="0" err="1">
                <a:solidFill>
                  <a:prstClr val="black"/>
                </a:solidFill>
              </a:rPr>
              <a:t>creatividad</a:t>
            </a:r>
            <a:r>
              <a:rPr lang="en-US" sz="2400" dirty="0">
                <a:solidFill>
                  <a:prstClr val="black"/>
                </a:solidFill>
              </a:rPr>
              <a:t> mayor </a:t>
            </a:r>
            <a:r>
              <a:rPr lang="en-US" sz="2400" dirty="0" err="1">
                <a:solidFill>
                  <a:prstClr val="black"/>
                </a:solidFill>
              </a:rPr>
              <a:t>protección</a:t>
            </a:r>
            <a:r>
              <a:rPr lang="en-US" sz="2400" dirty="0">
                <a:solidFill>
                  <a:prstClr val="black"/>
                </a:solidFill>
              </a:rPr>
              <a:t> (</a:t>
            </a:r>
            <a:r>
              <a:rPr lang="en-US" sz="2400" dirty="0" err="1">
                <a:solidFill>
                  <a:prstClr val="black"/>
                </a:solidFill>
              </a:rPr>
              <a:t>naturaleza</a:t>
            </a:r>
            <a:r>
              <a:rPr lang="en-US" sz="2400" dirty="0">
                <a:solidFill>
                  <a:prstClr val="black"/>
                </a:solidFill>
              </a:rPr>
              <a:t> de la </a:t>
            </a:r>
            <a:r>
              <a:rPr lang="en-US" sz="2400" dirty="0" err="1" smtClean="0">
                <a:solidFill>
                  <a:prstClr val="black"/>
                </a:solidFill>
              </a:rPr>
              <a:t>obra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Las </a:t>
            </a:r>
            <a:r>
              <a:rPr lang="en-US" sz="2400" dirty="0" err="1" smtClean="0"/>
              <a:t>provisiones</a:t>
            </a:r>
            <a:r>
              <a:rPr lang="en-US" sz="2400" dirty="0" smtClean="0"/>
              <a:t> de la ley que </a:t>
            </a:r>
            <a:r>
              <a:rPr lang="en-US" sz="2400" dirty="0" err="1" smtClean="0"/>
              <a:t>aplican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la </a:t>
            </a:r>
            <a:r>
              <a:rPr lang="en-US" sz="2400" dirty="0" err="1" smtClean="0"/>
              <a:t>enseñanza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a </a:t>
            </a:r>
            <a:r>
              <a:rPr lang="en-US" sz="2400" dirty="0" err="1" smtClean="0"/>
              <a:t>cara</a:t>
            </a:r>
            <a:r>
              <a:rPr lang="en-US" sz="2400" dirty="0" smtClean="0"/>
              <a:t> (</a:t>
            </a:r>
            <a:r>
              <a:rPr lang="en-US" sz="2400" dirty="0" err="1" smtClean="0"/>
              <a:t>uso</a:t>
            </a:r>
            <a:r>
              <a:rPr lang="en-US" sz="2400" dirty="0" smtClean="0"/>
              <a:t> de material audiovisual, </a:t>
            </a:r>
            <a:r>
              <a:rPr lang="en-US" sz="2400" dirty="0" err="1" smtClean="0"/>
              <a:t>películas</a:t>
            </a:r>
            <a:r>
              <a:rPr lang="en-US" sz="2400" dirty="0" smtClean="0"/>
              <a:t>, y videos), no </a:t>
            </a:r>
            <a:r>
              <a:rPr lang="en-US" sz="2400" dirty="0" err="1" smtClean="0"/>
              <a:t>aplican</a:t>
            </a:r>
            <a:r>
              <a:rPr lang="en-US" sz="2400" dirty="0" smtClean="0"/>
              <a:t> a la </a:t>
            </a:r>
            <a:r>
              <a:rPr lang="en-US" sz="2400" dirty="0" err="1" smtClean="0"/>
              <a:t>educación</a:t>
            </a:r>
            <a:r>
              <a:rPr lang="en-US" sz="2400" dirty="0" smtClean="0"/>
              <a:t> a </a:t>
            </a:r>
            <a:r>
              <a:rPr lang="en-US" sz="2400" dirty="0" err="1" smtClean="0"/>
              <a:t>distancia</a:t>
            </a:r>
            <a:r>
              <a:rPr lang="en-US" sz="2400" dirty="0" smtClean="0"/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endParaRPr lang="es-PR" sz="2400" dirty="0" smtClean="0"/>
          </a:p>
        </p:txBody>
      </p:sp>
    </p:spTree>
    <p:extLst>
      <p:ext uri="{BB962C8B-B14F-4D97-AF65-F5344CB8AC3E}">
        <p14:creationId xmlns:p14="http://schemas.microsoft.com/office/powerpoint/2010/main" val="14062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en Internet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ayudan en la toma de decisiones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2453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E4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PR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Tabla </a:t>
            </a:r>
            <a:r>
              <a:rPr lang="es-P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para determinar la duración de la protección del copyright de la Universidad de </a:t>
            </a:r>
            <a:r>
              <a:rPr lang="es-PR" alt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Cornell</a:t>
            </a:r>
            <a:r>
              <a:rPr lang="es-P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PR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http://</a:t>
            </a:r>
            <a:r>
              <a:rPr lang="es-PR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2"/>
              </a:rPr>
              <a:t>copyright.cornell.edu/resources/publicdomain.cfm</a:t>
            </a:r>
            <a:endParaRPr lang="es-PR" alt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PR" alt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Checklist</a:t>
            </a:r>
            <a:r>
              <a:rPr lang="es-PR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para evaluar uso justo.</a:t>
            </a:r>
          </a:p>
          <a:p>
            <a:pPr marL="400050" lvl="1" indent="0" fontAlgn="base">
              <a:spcAft>
                <a:spcPct val="0"/>
              </a:spcAft>
              <a:buClr>
                <a:srgbClr val="E4005C"/>
              </a:buClr>
              <a:buSzPct val="100000"/>
              <a:buNone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Checklist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Kenneth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Crews (formerly of Columbia University) and Dwayne K.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(University of Louisville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s-PR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https</a:t>
            </a:r>
            <a:r>
              <a:rPr lang="es-PR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://</a:t>
            </a:r>
            <a:r>
              <a:rPr lang="es-PR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3"/>
              </a:rPr>
              <a:t>copyright.columbia.edu/content/dam/copyright/Precedent%20Docs/fairusechecklist.pdf</a:t>
            </a:r>
            <a:endParaRPr lang="es-PR" alt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rgbClr val="E4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PR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Office of Copyright, Circular 21: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of Copyrighted Works by Educators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Librarians,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www.copyright.gov/circs/circ21.pdf</a:t>
            </a:r>
            <a:r>
              <a:rPr lang="es-PR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</a:t>
            </a:r>
            <a:r>
              <a:rPr lang="es-PR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s-PR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 7-8</a:t>
            </a: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Association of Research Libraries. (2012,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January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 Code of best practices in Fair use for Academic and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Research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Libraries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5"/>
              </a:rPr>
              <a:t>http://www.arl.org/storage/documents/publications/code-of-best-practices-fair-use.pdf</a:t>
            </a:r>
            <a:endParaRPr lang="es-PR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E4005C"/>
              </a:buClr>
              <a:buSzPct val="100000"/>
              <a:buNone/>
              <a:defRPr/>
            </a:pPr>
            <a:endParaRPr lang="es-PR" alt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65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Evolución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 la Ley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emuestra</a:t>
            </a:r>
            <a:r>
              <a:rPr lang="en-US" altLang="en-US" sz="5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5539" name="Rectangle 5"/>
          <p:cNvSpPr>
            <a:spLocks noGrp="1"/>
          </p:cNvSpPr>
          <p:nvPr>
            <p:ph type="body" sz="half" idx="1"/>
          </p:nvPr>
        </p:nvSpPr>
        <p:spPr>
          <a:xfrm>
            <a:off x="228600" y="1828800"/>
            <a:ext cx="35814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desbalance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Georgia" panose="02040502050405020303" pitchFamily="18" charset="0"/>
              <a:buNone/>
            </a:pPr>
            <a:endParaRPr lang="en-US" altLang="en-US" sz="2400" dirty="0" smtClean="0">
              <a:latin typeface="Trebuchet MS" panose="020B0603020202020204" pitchFamily="34" charset="0"/>
            </a:endParaRPr>
          </a:p>
        </p:txBody>
      </p:sp>
      <p:sp>
        <p:nvSpPr>
          <p:cNvPr id="65540" name="Rectangle 6"/>
          <p:cNvSpPr>
            <a:spLocks noGrp="1"/>
          </p:cNvSpPr>
          <p:nvPr>
            <p:ph type="body" sz="half" idx="2"/>
          </p:nvPr>
        </p:nvSpPr>
        <p:spPr>
          <a:xfrm>
            <a:off x="4038600" y="1412776"/>
            <a:ext cx="5105400" cy="5064224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erosión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progresiva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espíritu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ley.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inclinación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desproporcionada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favor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detrimento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educativas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ha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creado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temor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incertidumbre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Surgimiento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41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28600"/>
            <a:ext cx="9144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3600" cap="none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3600" cap="none" dirty="0" err="1" smtClean="0">
                <a:latin typeface="Times New Roman" pitchFamily="18" charset="0"/>
              </a:rPr>
              <a:t>Quienes</a:t>
            </a:r>
            <a:r>
              <a:rPr lang="en-US" sz="3600" cap="none" dirty="0" smtClean="0">
                <a:latin typeface="Times New Roman" pitchFamily="18" charset="0"/>
              </a:rPr>
              <a:t> </a:t>
            </a:r>
            <a:r>
              <a:rPr lang="en-US" sz="3600" cap="none" dirty="0" err="1" smtClean="0">
                <a:latin typeface="Times New Roman" pitchFamily="18" charset="0"/>
              </a:rPr>
              <a:t>abogan</a:t>
            </a:r>
            <a:r>
              <a:rPr lang="en-US" sz="3600" cap="none" dirty="0" smtClean="0">
                <a:latin typeface="Times New Roman" pitchFamily="18" charset="0"/>
              </a:rPr>
              <a:t> </a:t>
            </a:r>
            <a:r>
              <a:rPr lang="en-US" sz="3600" cap="none" dirty="0" err="1" smtClean="0">
                <a:latin typeface="Times New Roman" pitchFamily="18" charset="0"/>
              </a:rPr>
              <a:t>por</a:t>
            </a:r>
            <a:r>
              <a:rPr lang="en-US" sz="3600" cap="none" dirty="0" smtClean="0">
                <a:latin typeface="Times New Roman" pitchFamily="18" charset="0"/>
              </a:rPr>
              <a:t> </a:t>
            </a:r>
            <a:r>
              <a:rPr lang="en-US" sz="3600" cap="none" dirty="0" err="1" smtClean="0">
                <a:latin typeface="Times New Roman" pitchFamily="18" charset="0"/>
              </a:rPr>
              <a:t>medidas</a:t>
            </a:r>
            <a:r>
              <a:rPr lang="en-US" sz="3600" cap="none" dirty="0" smtClean="0">
                <a:latin typeface="Times New Roman" pitchFamily="18" charset="0"/>
              </a:rPr>
              <a:t> </a:t>
            </a:r>
            <a:r>
              <a:rPr lang="en-US" sz="3600" cap="none" dirty="0" err="1" smtClean="0">
                <a:latin typeface="Times New Roman" pitchFamily="18" charset="0"/>
              </a:rPr>
              <a:t>más</a:t>
            </a:r>
            <a:r>
              <a:rPr lang="en-US" sz="3600" cap="none" dirty="0" smtClean="0">
                <a:latin typeface="Times New Roman" pitchFamily="18" charset="0"/>
              </a:rPr>
              <a:t> </a:t>
            </a:r>
            <a:r>
              <a:rPr lang="en-US" sz="3600" cap="none" dirty="0" err="1" smtClean="0">
                <a:latin typeface="Times New Roman" pitchFamily="18" charset="0"/>
              </a:rPr>
              <a:t>restrictivas</a:t>
            </a:r>
            <a:r>
              <a:rPr lang="en-US" sz="3600" cap="none" dirty="0" smtClean="0">
                <a:latin typeface="Times New Roman" pitchFamily="18" charset="0"/>
              </a:rPr>
              <a:t>?</a:t>
            </a:r>
            <a:r>
              <a:rPr lang="en-US" sz="3600" cap="none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Clr>
                <a:srgbClr val="FF0000"/>
              </a:buClr>
              <a:buSzPct val="95000"/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</a:rPr>
              <a:t>Association of American Publishers</a:t>
            </a: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SzPct val="95000"/>
              <a:buFont typeface="Wingdings" pitchFamily="2" charset="2"/>
              <a:buChar char="§"/>
            </a:pPr>
            <a:r>
              <a:rPr lang="es-PR" dirty="0" smtClean="0">
                <a:latin typeface="Times New Roman" pitchFamily="18" charset="0"/>
              </a:rPr>
              <a:t>Copyright </a:t>
            </a:r>
            <a:r>
              <a:rPr lang="es-PR" dirty="0" err="1" smtClean="0">
                <a:latin typeface="Times New Roman" pitchFamily="18" charset="0"/>
              </a:rPr>
              <a:t>Clearance</a:t>
            </a:r>
            <a:r>
              <a:rPr lang="es-PR" dirty="0" smtClean="0">
                <a:latin typeface="Times New Roman" pitchFamily="18" charset="0"/>
              </a:rPr>
              <a:t> Center</a:t>
            </a: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75000"/>
              </a:lnSpc>
              <a:buClr>
                <a:srgbClr val="FF0000"/>
              </a:buClr>
              <a:buSzPct val="95000"/>
              <a:buFont typeface="Wingdings" pitchFamily="2" charset="2"/>
              <a:buChar char="§"/>
            </a:pPr>
            <a:r>
              <a:rPr lang="en-US" sz="3200" dirty="0" err="1" smtClean="0">
                <a:latin typeface="Times New Roman" pitchFamily="18" charset="0"/>
              </a:rPr>
              <a:t>Conglomerados</a:t>
            </a:r>
            <a:r>
              <a:rPr lang="en-US" sz="3200" dirty="0" smtClean="0">
                <a:latin typeface="Times New Roman" pitchFamily="18" charset="0"/>
              </a:rPr>
              <a:t> o </a:t>
            </a:r>
            <a:r>
              <a:rPr lang="en-US" sz="3200" dirty="0" err="1" smtClean="0">
                <a:latin typeface="Times New Roman" pitchFamily="18" charset="0"/>
              </a:rPr>
              <a:t>Emporioums</a:t>
            </a:r>
            <a:endParaRPr lang="en-US" sz="3200" dirty="0" smtClean="0">
              <a:latin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Elsevier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Taylor &amp; Francis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Springer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3200" dirty="0" err="1" smtClean="0"/>
              <a:t>The</a:t>
            </a:r>
            <a:r>
              <a:rPr lang="es-PR" sz="3200" dirty="0" smtClean="0"/>
              <a:t> BIG </a:t>
            </a:r>
            <a:r>
              <a:rPr lang="es-PR" dirty="0"/>
              <a:t>6</a:t>
            </a:r>
            <a:r>
              <a:rPr lang="es-PR" sz="3200" dirty="0" smtClean="0"/>
              <a:t> </a:t>
            </a:r>
            <a:r>
              <a:rPr lang="es-ES" dirty="0">
                <a:hlinkClick r:id="rId2"/>
              </a:rPr>
              <a:t>http://brightonpublishing.com/Thebigsix.html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349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P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Propósito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y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evolución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de la Ley de Derechos de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Autor</a:t>
            </a:r>
            <a:endParaRPr lang="en-US" sz="2800" dirty="0">
              <a:solidFill>
                <a:srgbClr val="3F3F3F"/>
              </a:solidFill>
              <a:latin typeface="Times New Roman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Derechos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exclusivos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del titular y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limitaciones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a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esos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derechos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El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movimiento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a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publicar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formato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digital: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su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impacto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el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acceso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 a la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informaci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Arial" charset="0"/>
              </a:rPr>
              <a:t>ón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Casos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recientes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I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mpacto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el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acceso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 a la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informaci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  <a:cs typeface="Arial" charset="0"/>
              </a:rPr>
              <a:t>ón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el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caso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de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los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e-books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Recomendaciones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R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espuesta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de las </a:t>
            </a:r>
            <a:r>
              <a:rPr lang="en-US" sz="2800" dirty="0" err="1">
                <a:solidFill>
                  <a:srgbClr val="3F3F3F"/>
                </a:solidFill>
                <a:latin typeface="Times New Roman" pitchFamily="18" charset="0"/>
              </a:rPr>
              <a:t>instituciones</a:t>
            </a:r>
            <a:r>
              <a:rPr lang="en-US" sz="2800" dirty="0">
                <a:solidFill>
                  <a:srgbClr val="3F3F3F"/>
                </a:solidFill>
                <a:latin typeface="Times New Roman" pitchFamily="18" charset="0"/>
              </a:rPr>
              <a:t> y la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sociedad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los</a:t>
            </a:r>
            <a:r>
              <a:rPr lang="en-US" sz="28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F3F3F"/>
                </a:solidFill>
                <a:latin typeface="Times New Roman" pitchFamily="18" charset="0"/>
              </a:rPr>
              <a:t>retos</a:t>
            </a:r>
            <a:endParaRPr lang="en-US" sz="2800" dirty="0">
              <a:solidFill>
                <a:srgbClr val="3F3F3F"/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en-US" i="1" dirty="0">
              <a:solidFill>
                <a:srgbClr val="3F3F3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7992888" cy="3096344"/>
          </a:xfrm>
        </p:spPr>
        <p:txBody>
          <a:bodyPr>
            <a:noAutofit/>
          </a:bodyPr>
          <a:lstStyle/>
          <a:p>
            <a:endParaRPr lang="es-PR" sz="3600" dirty="0" smtClean="0">
              <a:solidFill>
                <a:schemeClr val="tx1"/>
              </a:solidFill>
            </a:endParaRPr>
          </a:p>
          <a:p>
            <a:endParaRPr lang="es-PR" sz="3600" dirty="0" smtClean="0">
              <a:solidFill>
                <a:schemeClr val="tx1"/>
              </a:solidFill>
            </a:endParaRPr>
          </a:p>
          <a:p>
            <a:endParaRPr lang="es-PR" sz="3600" dirty="0">
              <a:solidFill>
                <a:schemeClr val="tx1"/>
              </a:solidFill>
            </a:endParaRPr>
          </a:p>
          <a:p>
            <a:r>
              <a:rPr lang="es-PR" sz="3600" dirty="0" smtClean="0">
                <a:solidFill>
                  <a:schemeClr val="tx1"/>
                </a:solidFill>
              </a:rPr>
              <a:t>Impacto de la Ley de Derechos de Autor y  las Tecnologías de la Información:  </a:t>
            </a:r>
            <a:r>
              <a:rPr lang="es-PR" sz="3600" dirty="0">
                <a:solidFill>
                  <a:schemeClr val="tx1"/>
                </a:solidFill>
              </a:rPr>
              <a:t>R</a:t>
            </a:r>
            <a:r>
              <a:rPr lang="es-PR" sz="3600" dirty="0" smtClean="0">
                <a:solidFill>
                  <a:schemeClr val="tx1"/>
                </a:solidFill>
              </a:rPr>
              <a:t>etos para el desarrollo de colecciones en formato digital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8893175" cy="1133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900" dirty="0" smtClean="0">
                <a:latin typeface="Tahoma" pitchFamily="34" charset="0"/>
              </a:rPr>
              <a:t>D</a:t>
            </a:r>
            <a:r>
              <a:rPr lang="en-US" sz="2900" cap="none" dirty="0" smtClean="0">
                <a:latin typeface="Tahoma" pitchFamily="34" charset="0"/>
              </a:rPr>
              <a:t>e lo </a:t>
            </a:r>
            <a:r>
              <a:rPr lang="en-US" sz="2900" cap="none" dirty="0" err="1" smtClean="0">
                <a:latin typeface="Tahoma" pitchFamily="34" charset="0"/>
              </a:rPr>
              <a:t>impreso</a:t>
            </a:r>
            <a:r>
              <a:rPr lang="en-US" sz="2900" cap="none" dirty="0" smtClean="0">
                <a:latin typeface="Tahoma" pitchFamily="34" charset="0"/>
              </a:rPr>
              <a:t> a lo digital (ownership vs access): </a:t>
            </a:r>
            <a:r>
              <a:rPr lang="en-US" sz="2900" cap="none" dirty="0" err="1" smtClean="0">
                <a:latin typeface="Tahoma" pitchFamily="34" charset="0"/>
              </a:rPr>
              <a:t>impacto</a:t>
            </a:r>
            <a:r>
              <a:rPr lang="en-US" sz="2900" cap="none" dirty="0" smtClean="0">
                <a:latin typeface="Tahoma" pitchFamily="34" charset="0"/>
              </a:rPr>
              <a:t> en la </a:t>
            </a:r>
            <a:r>
              <a:rPr lang="en-US" sz="2900" cap="none" dirty="0" err="1" smtClean="0">
                <a:latin typeface="Tahoma" pitchFamily="34" charset="0"/>
              </a:rPr>
              <a:t>instituci</a:t>
            </a:r>
            <a:r>
              <a:rPr lang="en-US" sz="2900" cap="none" dirty="0" err="1" smtClean="0">
                <a:latin typeface="Tahoma" pitchFamily="34" charset="0"/>
                <a:cs typeface="Tahoma" pitchFamily="34" charset="0"/>
              </a:rPr>
              <a:t>ó</a:t>
            </a:r>
            <a:r>
              <a:rPr lang="en-US" sz="2900" cap="none" dirty="0" err="1" smtClean="0">
                <a:latin typeface="Tahoma" pitchFamily="34" charset="0"/>
              </a:rPr>
              <a:t>n</a:t>
            </a:r>
            <a:endParaRPr lang="en-US" sz="2900" cap="none" dirty="0" smtClean="0">
              <a:latin typeface="Tahoma" pitchFamily="34" charset="0"/>
            </a:endParaRPr>
          </a:p>
        </p:txBody>
      </p:sp>
      <p:sp>
        <p:nvSpPr>
          <p:cNvPr id="2253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268760"/>
            <a:ext cx="4316412" cy="4862165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Pre-1985-Formato </a:t>
            </a:r>
            <a:r>
              <a:rPr lang="en-US" sz="3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impreso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-1985-Format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SzPct val="70000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subscribía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pertenecen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Si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cesaba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anose="02020603050405020304" pitchFamily="18" charset="0"/>
              </a:rPr>
              <a:t>subscripción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todavía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 que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pagó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SzPct val="70000"/>
              <a:buNone/>
            </a:pP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SzPct val="75000"/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Encuadernación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almacenamiento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etc.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55976" y="1268760"/>
            <a:ext cx="4788024" cy="532889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</a:rPr>
              <a:t>1990-Formato digital </a:t>
            </a:r>
            <a:r>
              <a:rPr lang="en-US" dirty="0" err="1" smtClean="0">
                <a:latin typeface="Times New Roman" pitchFamily="18" charset="0"/>
              </a:rPr>
              <a:t>toma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auge</a:t>
            </a:r>
            <a:r>
              <a:rPr lang="en-US" dirty="0" smtClean="0">
                <a:latin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</a:rPr>
              <a:t>acceso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itchFamily="18" charset="0"/>
              </a:rPr>
              <a:t>Provee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diversos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modelos</a:t>
            </a:r>
            <a:r>
              <a:rPr lang="en-US" sz="2400" dirty="0" smtClean="0">
                <a:latin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</a:rPr>
              <a:t>negocio</a:t>
            </a:r>
            <a:r>
              <a:rPr lang="en-US" sz="2400" dirty="0" smtClean="0">
                <a:latin typeface="Times New Roman" pitchFamily="18" charset="0"/>
              </a:rPr>
              <a:t>. El </a:t>
            </a:r>
            <a:r>
              <a:rPr lang="en-US" sz="2400" dirty="0" err="1">
                <a:latin typeface="Times New Roman" pitchFamily="18" charset="0"/>
              </a:rPr>
              <a:t>é</a:t>
            </a:r>
            <a:r>
              <a:rPr lang="en-US" sz="2400" dirty="0" err="1" smtClean="0">
                <a:latin typeface="Times New Roman" pitchFamily="18" charset="0"/>
              </a:rPr>
              <a:t>nfasis</a:t>
            </a:r>
            <a:r>
              <a:rPr lang="en-US" sz="2400" dirty="0" smtClean="0">
                <a:latin typeface="Times New Roman" pitchFamily="18" charset="0"/>
              </a:rPr>
              <a:t>  ha </a:t>
            </a:r>
            <a:r>
              <a:rPr lang="en-US" sz="2400" dirty="0" err="1" smtClean="0">
                <a:latin typeface="Times New Roman" pitchFamily="18" charset="0"/>
              </a:rPr>
              <a:t>sido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en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controlar</a:t>
            </a:r>
            <a:r>
              <a:rPr lang="en-US" sz="2400" dirty="0" smtClean="0">
                <a:latin typeface="Times New Roman" pitchFamily="18" charset="0"/>
              </a:rPr>
              <a:t> el </a:t>
            </a:r>
            <a:r>
              <a:rPr lang="en-US" sz="2400" dirty="0" err="1" smtClean="0">
                <a:latin typeface="Times New Roman" pitchFamily="18" charset="0"/>
              </a:rPr>
              <a:t>contenido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medio</a:t>
            </a:r>
            <a:r>
              <a:rPr lang="en-US" sz="2400" dirty="0" smtClean="0">
                <a:latin typeface="Times New Roman" pitchFamily="18" charset="0"/>
              </a:rPr>
              <a:t> de “</a:t>
            </a:r>
            <a:r>
              <a:rPr lang="en-US" sz="2400" dirty="0" err="1" smtClean="0">
                <a:latin typeface="Times New Roman" pitchFamily="18" charset="0"/>
              </a:rPr>
              <a:t>licencias</a:t>
            </a:r>
            <a:r>
              <a:rPr lang="en-US" sz="2400" dirty="0" smtClean="0">
                <a:latin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tanto</a:t>
            </a:r>
            <a:r>
              <a:rPr lang="en-US" sz="2400" dirty="0" smtClean="0">
                <a:latin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</a:rPr>
              <a:t>excepción</a:t>
            </a:r>
            <a:r>
              <a:rPr lang="en-US" sz="2400" dirty="0" smtClean="0">
                <a:latin typeface="Times New Roman" pitchFamily="18" charset="0"/>
              </a:rPr>
              <a:t> de la “</a:t>
            </a:r>
            <a:r>
              <a:rPr lang="en-US" sz="2400" dirty="0" err="1" smtClean="0">
                <a:latin typeface="Times New Roman" pitchFamily="18" charset="0"/>
              </a:rPr>
              <a:t>primera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venta</a:t>
            </a:r>
            <a:r>
              <a:rPr lang="en-US" sz="2400" dirty="0" smtClean="0">
                <a:latin typeface="Times New Roman" pitchFamily="18" charset="0"/>
              </a:rPr>
              <a:t> no </a:t>
            </a:r>
            <a:r>
              <a:rPr lang="en-US" sz="2400" dirty="0" err="1" smtClean="0">
                <a:latin typeface="Times New Roman" pitchFamily="18" charset="0"/>
              </a:rPr>
              <a:t>aplica</a:t>
            </a:r>
            <a:r>
              <a:rPr lang="en-US" sz="2400" dirty="0" smtClean="0">
                <a:latin typeface="Times New Roman" pitchFamily="18" charset="0"/>
              </a:rPr>
              <a:t>”. Al </a:t>
            </a:r>
            <a:r>
              <a:rPr lang="en-US" sz="2400" dirty="0" err="1" smtClean="0">
                <a:latin typeface="Times New Roman" pitchFamily="18" charset="0"/>
              </a:rPr>
              <a:t>terminar</a:t>
            </a:r>
            <a:r>
              <a:rPr lang="en-US" sz="2400" dirty="0" smtClean="0">
                <a:latin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</a:rPr>
              <a:t>licencia</a:t>
            </a:r>
            <a:r>
              <a:rPr lang="en-US" sz="2400" dirty="0" smtClean="0">
                <a:latin typeface="Times New Roman" pitchFamily="18" charset="0"/>
              </a:rPr>
              <a:t> no se </a:t>
            </a:r>
            <a:r>
              <a:rPr lang="en-US" sz="2400" dirty="0" err="1" smtClean="0">
                <a:latin typeface="Times New Roman" pitchFamily="18" charset="0"/>
              </a:rPr>
              <a:t>tiene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acceso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</a:rPr>
              <a:t> lo que </a:t>
            </a:r>
            <a:r>
              <a:rPr lang="en-US" sz="2400" dirty="0" err="1" smtClean="0">
                <a:latin typeface="Times New Roman" pitchFamily="18" charset="0"/>
              </a:rPr>
              <a:t>pagó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anteriormente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s-PR" sz="2400" dirty="0">
                <a:latin typeface="Times New Roman" pitchFamily="18" charset="0"/>
                <a:cs typeface="Tahoma" pitchFamily="34" charset="0"/>
              </a:rPr>
              <a:t>M</a:t>
            </a:r>
            <a:r>
              <a:rPr lang="es-PR" sz="2400" dirty="0" smtClean="0">
                <a:latin typeface="Times New Roman" pitchFamily="18" charset="0"/>
                <a:cs typeface="Tahoma" pitchFamily="34" charset="0"/>
              </a:rPr>
              <a:t>antenimiento de e-</a:t>
            </a:r>
            <a:r>
              <a:rPr lang="es-PR" sz="2400" dirty="0" err="1" smtClean="0">
                <a:latin typeface="Times New Roman" pitchFamily="18" charset="0"/>
                <a:cs typeface="Tahoma" pitchFamily="34" charset="0"/>
              </a:rPr>
              <a:t>books</a:t>
            </a:r>
            <a:r>
              <a:rPr lang="es-PR" sz="2400" dirty="0" smtClean="0">
                <a:latin typeface="Times New Roman" pitchFamily="18" charset="0"/>
                <a:cs typeface="Tahoma" pitchFamily="34" charset="0"/>
              </a:rPr>
              <a:t>- “es constante porque </a:t>
            </a:r>
            <a:r>
              <a:rPr lang="es-PR" sz="2400" dirty="0">
                <a:latin typeface="Times New Roman" pitchFamily="18" charset="0"/>
                <a:cs typeface="Tahoma" pitchFamily="34" charset="0"/>
              </a:rPr>
              <a:t>l</a:t>
            </a:r>
            <a:r>
              <a:rPr lang="es-PR" sz="2400" dirty="0" smtClean="0">
                <a:latin typeface="Times New Roman" pitchFamily="18" charset="0"/>
                <a:cs typeface="Tahoma" pitchFamily="34" charset="0"/>
              </a:rPr>
              <a:t>as condiciones de uso pueden variar porque los contenidos pueden ser modificados o desaparecen inadvertidamente y las plataformas presentan problemas de incompatibilidad con los equipos de los usuarios” </a:t>
            </a:r>
            <a:r>
              <a:rPr lang="es-PR" sz="2400" dirty="0" smtClean="0">
                <a:latin typeface="Times New Roman" pitchFamily="18" charset="0"/>
                <a:cs typeface="Tahoma" pitchFamily="34" charset="0"/>
              </a:rPr>
              <a:t>(Montalvo </a:t>
            </a:r>
            <a:r>
              <a:rPr lang="es-PR" sz="2400" dirty="0" smtClean="0">
                <a:latin typeface="Times New Roman" pitchFamily="18" charset="0"/>
                <a:cs typeface="Tahoma" pitchFamily="34" charset="0"/>
              </a:rPr>
              <a:t>&amp; Lebrón, 2014, p. 257)</a:t>
            </a:r>
            <a:endParaRPr lang="en-US" sz="2400" dirty="0" smtClean="0">
              <a:latin typeface="Times New Roman" pitchFamily="18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PR" sz="2400" dirty="0" smtClean="0">
                <a:solidFill>
                  <a:schemeClr val="bg1"/>
                </a:solidFill>
                <a:latin typeface="Times New Roman" pitchFamily="18" charset="0"/>
              </a:rPr>
              <a:t>En 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Altas expectativas del formato electrónico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92500" lnSpcReduction="10000"/>
          </a:bodyPr>
          <a:lstStyle/>
          <a:p>
            <a:pPr fontAlgn="t">
              <a:buClr>
                <a:srgbClr val="FF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ilimitado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campus,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es-P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 por  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Descargas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restricciones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s-P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Interoperabilidad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préstamos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interbibliotecarios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uno o varios títulos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razonables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Clr>
                <a:srgbClr val="FF0000"/>
              </a:buClr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marcar,subrayar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imprimir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compartir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t">
              <a:buClr>
                <a:srgbClr val="FF0000"/>
              </a:buClr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imágenes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sonido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fontAlgn="t">
              <a:buClr>
                <a:srgbClr val="FF0000"/>
              </a:buClr>
              <a:buSzPct val="131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actual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expectativas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altos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costos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999333"/>
            <a:ext cx="4608512" cy="4946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4" y="404664"/>
            <a:ext cx="5328592" cy="4676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56176" y="494116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prstClr val="black"/>
                </a:solidFill>
              </a:rPr>
              <a:t>Source:  </a:t>
            </a:r>
            <a:r>
              <a:rPr lang="en-US" sz="1000" i="1" dirty="0">
                <a:solidFill>
                  <a:prstClr val="black"/>
                </a:solidFill>
              </a:rPr>
              <a:t>ARL Statistics 2010‐11 </a:t>
            </a:r>
            <a:r>
              <a:rPr lang="en-US" sz="1000" dirty="0">
                <a:solidFill>
                  <a:prstClr val="black"/>
                </a:solidFill>
              </a:rPr>
              <a:t>Association of Research Libraries, Washington, D.C. *Includes electronic resources from 1999‐2011.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0152" y="186997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sucede con la compra de libros?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e-book?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book that is read on a computer or other electronic </a:t>
            </a:r>
            <a:r>
              <a:rPr lang="en-US" dirty="0" smtClean="0"/>
              <a:t>device (Merriam-Webster's </a:t>
            </a:r>
            <a:r>
              <a:rPr lang="en-US" dirty="0"/>
              <a:t>Learner's </a:t>
            </a:r>
            <a:r>
              <a:rPr lang="en-US" dirty="0" smtClean="0"/>
              <a:t>Dictionary)</a:t>
            </a:r>
          </a:p>
          <a:p>
            <a:r>
              <a:rPr lang="en-US" dirty="0"/>
              <a:t>(Electronic-BOOK) The electronic counterpart of a printed book, which can be viewed on a desktop </a:t>
            </a:r>
            <a:r>
              <a:rPr lang="en-US" dirty="0" smtClean="0"/>
              <a:t>.., ( PC Magazine)</a:t>
            </a:r>
            <a:endParaRPr lang="en-US" dirty="0"/>
          </a:p>
          <a:p>
            <a:r>
              <a:rPr lang="en-US" dirty="0"/>
              <a:t>An electronic version of a printed book which can be read on a computer </a:t>
            </a:r>
            <a:r>
              <a:rPr lang="en-US" dirty="0" smtClean="0"/>
              <a:t>or… . (Oxford English Dictionary)</a:t>
            </a:r>
          </a:p>
          <a:p>
            <a:r>
              <a:rPr lang="en-US" dirty="0"/>
              <a:t>As a generic term, an </a:t>
            </a:r>
            <a:r>
              <a:rPr lang="en-US" b="1" dirty="0"/>
              <a:t>electronic book</a:t>
            </a:r>
            <a:r>
              <a:rPr lang="en-US" dirty="0"/>
              <a:t> (variously: </a:t>
            </a:r>
            <a:r>
              <a:rPr lang="en-US" b="1" dirty="0"/>
              <a:t>e-book</a:t>
            </a:r>
            <a:r>
              <a:rPr lang="en-US" dirty="0"/>
              <a:t>, </a:t>
            </a:r>
            <a:r>
              <a:rPr lang="en-US" b="1" dirty="0"/>
              <a:t>eBook</a:t>
            </a:r>
            <a:r>
              <a:rPr lang="en-US" dirty="0"/>
              <a:t>, </a:t>
            </a:r>
            <a:r>
              <a:rPr lang="en-US" b="1" dirty="0"/>
              <a:t>e-Book</a:t>
            </a:r>
            <a:r>
              <a:rPr lang="en-US" dirty="0"/>
              <a:t>, </a:t>
            </a:r>
            <a:r>
              <a:rPr lang="en-US" b="1" dirty="0" err="1"/>
              <a:t>ebook</a:t>
            </a:r>
            <a:r>
              <a:rPr lang="en-US" dirty="0"/>
              <a:t>, </a:t>
            </a:r>
            <a:r>
              <a:rPr lang="en-US" b="1" dirty="0"/>
              <a:t>digital book</a:t>
            </a:r>
            <a:r>
              <a:rPr lang="en-US" dirty="0"/>
              <a:t> or </a:t>
            </a:r>
            <a:r>
              <a:rPr lang="en-US" b="1" dirty="0"/>
              <a:t>e-edition</a:t>
            </a:r>
            <a:r>
              <a:rPr lang="en-US" dirty="0"/>
              <a:t>) or a </a:t>
            </a:r>
            <a:r>
              <a:rPr lang="en-US" b="1" dirty="0"/>
              <a:t>digital </a:t>
            </a:r>
            <a:r>
              <a:rPr lang="en-US" b="1" dirty="0" smtClean="0"/>
              <a:t>book</a:t>
            </a:r>
            <a:r>
              <a:rPr lang="en-US" dirty="0"/>
              <a:t> is </a:t>
            </a:r>
            <a:r>
              <a:rPr lang="en-US" dirty="0" smtClean="0"/>
              <a:t>a book-publication </a:t>
            </a:r>
            <a:r>
              <a:rPr lang="en-US" dirty="0"/>
              <a:t>in digital </a:t>
            </a:r>
            <a:r>
              <a:rPr lang="en-US" dirty="0" smtClean="0"/>
              <a:t>form. (Wikipedia)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Definiendo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e-book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Slater (2010) dice que:</a:t>
            </a: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forma 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e-books que las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todavía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todavía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e-books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alcanzado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privilegiado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ibliotecas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cadémicas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nfatiza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un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electrónico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 “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lo que lo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e-book.</a:t>
            </a:r>
          </a:p>
          <a:p>
            <a:pPr lvl="1">
              <a:buClr>
                <a:srgbClr val="FF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artículo de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Slater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interesante porque investiga por qué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 e-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 ganado terreno en las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bibliotecas académicas.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Lebert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2009)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cronología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e-books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indicando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 Proyecto Gutenberg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1971,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digitalización de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libros en dominio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público.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ebooks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smtClean="0"/>
              <a:t>International Digital Forum (IDF)</a:t>
            </a:r>
          </a:p>
          <a:p>
            <a:pPr lvl="1" indent="-342900"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 smtClean="0"/>
              <a:t>2006- 20 </a:t>
            </a:r>
            <a:r>
              <a:rPr lang="en-US" sz="2400" dirty="0" err="1" smtClean="0"/>
              <a:t>millones</a:t>
            </a:r>
            <a:endParaRPr lang="en-US" sz="2400" dirty="0" smtClean="0"/>
          </a:p>
          <a:p>
            <a:pPr lvl="1" indent="-342900"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 smtClean="0"/>
              <a:t>2007-31.8 </a:t>
            </a:r>
            <a:r>
              <a:rPr lang="en-US" sz="2400" dirty="0" err="1" smtClean="0"/>
              <a:t>millones</a:t>
            </a:r>
            <a:endParaRPr lang="en-US" sz="2400" dirty="0" smtClean="0"/>
          </a:p>
          <a:p>
            <a:pPr lvl="1" indent="-342900"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</a:pPr>
            <a:r>
              <a:rPr lang="en-US" sz="2400" dirty="0" smtClean="0"/>
              <a:t>2009- 14.4 </a:t>
            </a:r>
            <a:r>
              <a:rPr lang="en-US" sz="2400" dirty="0" err="1" smtClean="0"/>
              <a:t>millones</a:t>
            </a:r>
            <a:r>
              <a:rPr lang="en-US" sz="2400" dirty="0" smtClean="0"/>
              <a:t> para un </a:t>
            </a:r>
            <a:r>
              <a:rPr lang="en-US" sz="2400" dirty="0" err="1" smtClean="0"/>
              <a:t>mes</a:t>
            </a:r>
            <a:endParaRPr lang="en-US" sz="2400" dirty="0" smtClean="0"/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400" dirty="0" err="1" smtClean="0"/>
              <a:t>Desde</a:t>
            </a:r>
            <a:r>
              <a:rPr lang="en-US" sz="2400" dirty="0" smtClean="0"/>
              <a:t> el 2002 al 2007 </a:t>
            </a:r>
            <a:r>
              <a:rPr lang="en-US" sz="2400" dirty="0" err="1" smtClean="0"/>
              <a:t>los</a:t>
            </a:r>
            <a:r>
              <a:rPr lang="en-US" sz="2400" dirty="0" smtClean="0"/>
              <a:t> e-books </a:t>
            </a:r>
            <a:r>
              <a:rPr lang="en-US" sz="2400" dirty="0" err="1" smtClean="0"/>
              <a:t>representaban</a:t>
            </a:r>
            <a:r>
              <a:rPr lang="en-US" sz="2400" dirty="0" smtClean="0"/>
              <a:t> el 1% del total de las </a:t>
            </a:r>
            <a:r>
              <a:rPr lang="en-US" sz="2400" dirty="0" err="1" smtClean="0"/>
              <a:t>ventas</a:t>
            </a:r>
            <a:r>
              <a:rPr lang="en-US" sz="2400" dirty="0" smtClean="0"/>
              <a:t> de </a:t>
            </a:r>
            <a:r>
              <a:rPr lang="en-US" sz="2400" dirty="0" err="1" smtClean="0"/>
              <a:t>libros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pero</a:t>
            </a:r>
            <a:r>
              <a:rPr lang="en-US" sz="2400" dirty="0" smtClean="0"/>
              <a:t> las </a:t>
            </a:r>
            <a:r>
              <a:rPr lang="en-US" sz="2400" dirty="0" err="1" smtClean="0"/>
              <a:t>ventas</a:t>
            </a:r>
            <a:r>
              <a:rPr lang="en-US" sz="2400" dirty="0" smtClean="0"/>
              <a:t> son </a:t>
            </a:r>
            <a:r>
              <a:rPr lang="en-US" sz="2400" dirty="0" err="1" smtClean="0"/>
              <a:t>estables</a:t>
            </a:r>
            <a:r>
              <a:rPr lang="en-US" sz="2400" dirty="0" smtClean="0"/>
              <a:t> y </a:t>
            </a:r>
            <a:r>
              <a:rPr lang="en-US" sz="2400" dirty="0" err="1" smtClean="0"/>
              <a:t>crecen</a:t>
            </a:r>
            <a:r>
              <a:rPr lang="en-US" sz="2400" dirty="0" smtClean="0"/>
              <a:t> a </a:t>
            </a:r>
            <a:r>
              <a:rPr lang="en-US" sz="2400" dirty="0" err="1" smtClean="0"/>
              <a:t>razón</a:t>
            </a:r>
            <a:r>
              <a:rPr lang="en-US" sz="2400" dirty="0" smtClean="0"/>
              <a:t> de .03% (p. 306)</a:t>
            </a:r>
          </a:p>
          <a:p>
            <a:pPr marL="0" indent="0">
              <a:buNone/>
            </a:pPr>
            <a:r>
              <a:rPr lang="en-US" sz="2400" dirty="0" smtClean="0"/>
              <a:t>Fuente: (Slater, R. 2010)</a:t>
            </a:r>
          </a:p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600" dirty="0" err="1" smtClean="0"/>
              <a:t>En</a:t>
            </a:r>
            <a:r>
              <a:rPr lang="en-US" sz="2600" dirty="0" smtClean="0"/>
              <a:t> el </a:t>
            </a:r>
            <a:r>
              <a:rPr lang="en-US" sz="2600" dirty="0" err="1" smtClean="0"/>
              <a:t>mercado</a:t>
            </a:r>
            <a:r>
              <a:rPr lang="en-US" sz="2600" dirty="0" smtClean="0"/>
              <a:t> del </a:t>
            </a:r>
            <a:r>
              <a:rPr lang="en-US" sz="2600" dirty="0" err="1" smtClean="0"/>
              <a:t>libro</a:t>
            </a:r>
            <a:r>
              <a:rPr lang="en-US" sz="2600" dirty="0" smtClean="0"/>
              <a:t> </a:t>
            </a:r>
            <a:r>
              <a:rPr lang="en-US" sz="2600" dirty="0" err="1" smtClean="0"/>
              <a:t>español</a:t>
            </a:r>
            <a:r>
              <a:rPr lang="en-US" sz="2600" dirty="0" smtClean="0"/>
              <a:t> (</a:t>
            </a:r>
            <a:r>
              <a:rPr lang="en-US" sz="2600" dirty="0" err="1" smtClean="0"/>
              <a:t>España</a:t>
            </a:r>
            <a:r>
              <a:rPr lang="en-US" sz="2600" dirty="0" smtClean="0"/>
              <a:t>) la </a:t>
            </a:r>
            <a:r>
              <a:rPr lang="en-US" sz="2600" dirty="0" err="1" smtClean="0"/>
              <a:t>facturaci</a:t>
            </a:r>
            <a:r>
              <a:rPr lang="el-GR" sz="2600" dirty="0" smtClean="0"/>
              <a:t>ό</a:t>
            </a:r>
            <a:r>
              <a:rPr lang="en-US" sz="2600" dirty="0" smtClean="0"/>
              <a:t>n, </a:t>
            </a:r>
            <a:r>
              <a:rPr lang="en-US" sz="2600" dirty="0" err="1" smtClean="0"/>
              <a:t>según</a:t>
            </a:r>
            <a:r>
              <a:rPr lang="en-US" sz="2600" dirty="0" smtClean="0"/>
              <a:t> </a:t>
            </a:r>
            <a:r>
              <a:rPr lang="en-US" sz="2600" dirty="0" err="1" smtClean="0"/>
              <a:t>datos</a:t>
            </a:r>
            <a:r>
              <a:rPr lang="en-US" sz="2600" dirty="0" smtClean="0"/>
              <a:t> del </a:t>
            </a:r>
            <a:r>
              <a:rPr lang="en-US" sz="2600" dirty="0" err="1" smtClean="0"/>
              <a:t>Observatorio</a:t>
            </a:r>
            <a:r>
              <a:rPr lang="en-US" sz="2600" dirty="0" smtClean="0"/>
              <a:t> de la </a:t>
            </a:r>
            <a:r>
              <a:rPr lang="en-US" sz="2600" dirty="0" err="1" smtClean="0"/>
              <a:t>lectura</a:t>
            </a:r>
            <a:r>
              <a:rPr lang="en-US" sz="2600" dirty="0" smtClean="0"/>
              <a:t> y el </a:t>
            </a:r>
            <a:r>
              <a:rPr lang="en-US" sz="2600" dirty="0" err="1" smtClean="0"/>
              <a:t>libro</a:t>
            </a:r>
            <a:r>
              <a:rPr lang="en-US" sz="2600" dirty="0" smtClean="0"/>
              <a:t> 2013, no </a:t>
            </a:r>
            <a:r>
              <a:rPr lang="en-US" sz="2600" dirty="0" err="1" smtClean="0"/>
              <a:t>superaba</a:t>
            </a:r>
            <a:r>
              <a:rPr lang="en-US" sz="2600" dirty="0" smtClean="0"/>
              <a:t> el 2.6% de </a:t>
            </a:r>
            <a:r>
              <a:rPr lang="en-US" sz="2600" dirty="0" err="1" smtClean="0"/>
              <a:t>los</a:t>
            </a:r>
            <a:r>
              <a:rPr lang="en-US" sz="2600" dirty="0" smtClean="0"/>
              <a:t> </a:t>
            </a:r>
            <a:r>
              <a:rPr lang="en-US" sz="2600" dirty="0" err="1" smtClean="0"/>
              <a:t>ingresos</a:t>
            </a:r>
            <a:r>
              <a:rPr lang="en-US" sz="2600" dirty="0" smtClean="0"/>
              <a:t> </a:t>
            </a:r>
            <a:r>
              <a:rPr lang="en-US" sz="2600" dirty="0" err="1" smtClean="0"/>
              <a:t>totales</a:t>
            </a:r>
            <a:r>
              <a:rPr lang="en-US" sz="2600" dirty="0" smtClean="0"/>
              <a:t> del sector (Montalvo &amp; </a:t>
            </a:r>
            <a:r>
              <a:rPr lang="en-US" sz="2600" dirty="0" err="1" smtClean="0"/>
              <a:t>Lebrón</a:t>
            </a:r>
            <a:r>
              <a:rPr lang="en-US" sz="2600" dirty="0" smtClean="0"/>
              <a:t>, 2014). 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2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err="1"/>
              <a:t>b</a:t>
            </a:r>
            <a:r>
              <a:rPr lang="en-US" dirty="0" err="1" smtClean="0"/>
              <a:t>ooks</a:t>
            </a:r>
            <a:r>
              <a:rPr lang="en-US" dirty="0" smtClean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alcanzado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potencial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ES" sz="3600" dirty="0" smtClean="0"/>
              <a:t>Las razones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masiva de la industria de las publicaciones desde 1960’s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 en lucro de las casas publicadoras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copyright/ DRM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 piratería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fiscal mundial-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los mercados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financieros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las bibliotecas el ambiente tecnológico  es complejo, licencias que cambian rápidamente, precio y contenido, adopción  incompleta de estándares de las casas publicadores y de los proveedores de software (Anderson, 2016).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92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Problema </a:t>
            </a:r>
            <a:r>
              <a:rPr lang="es-P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undamental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P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ebooks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 </a:t>
            </a:r>
            <a:r>
              <a:rPr lang="es-P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cceso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  <a:latin typeface="Arial"/>
              </a:rPr>
              <a:t>Problems are resulting in  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altLang="en-US" sz="2400" dirty="0" smtClean="0">
                <a:latin typeface="Arial"/>
              </a:rPr>
              <a:t>Falta de acceso</a:t>
            </a:r>
            <a:endParaRPr lang="en-US" altLang="en-US" sz="2400" dirty="0" smtClean="0"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Arial"/>
              </a:rPr>
              <a:t>Perdida</a:t>
            </a:r>
            <a:r>
              <a:rPr lang="en-US" altLang="en-US" sz="2400" dirty="0" smtClean="0">
                <a:latin typeface="Arial"/>
              </a:rPr>
              <a:t> de </a:t>
            </a:r>
            <a:r>
              <a:rPr lang="en-US" altLang="en-US" sz="2400" dirty="0" err="1" smtClean="0">
                <a:latin typeface="Arial"/>
              </a:rPr>
              <a:t>acceso</a:t>
            </a:r>
            <a:r>
              <a:rPr lang="en-US" altLang="en-US" sz="2400" dirty="0" smtClean="0">
                <a:latin typeface="Arial"/>
              </a:rPr>
              <a:t> 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Arial"/>
              </a:rPr>
              <a:t>Barreras</a:t>
            </a:r>
            <a:r>
              <a:rPr lang="en-US" altLang="en-US" sz="2400" dirty="0" smtClean="0">
                <a:latin typeface="Arial"/>
              </a:rPr>
              <a:t> al </a:t>
            </a:r>
            <a:r>
              <a:rPr lang="en-US" altLang="en-US" sz="2400" dirty="0" err="1" smtClean="0">
                <a:latin typeface="Arial"/>
              </a:rPr>
              <a:t>acceso</a:t>
            </a:r>
            <a:r>
              <a:rPr lang="en-US" altLang="en-US" sz="2400" dirty="0" smtClean="0">
                <a:latin typeface="Arial"/>
              </a:rPr>
              <a:t> 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latin typeface="Arial"/>
              </a:rPr>
              <a:t>Acceso</a:t>
            </a:r>
            <a:r>
              <a:rPr lang="en-US" altLang="en-US" sz="2400" dirty="0" smtClean="0">
                <a:latin typeface="Arial"/>
              </a:rPr>
              <a:t> 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/>
              </a:rPr>
              <a:t>a la </a:t>
            </a:r>
            <a:r>
              <a:rPr lang="en-US" altLang="en-US" sz="2000" dirty="0" err="1" smtClean="0">
                <a:latin typeface="Arial"/>
              </a:rPr>
              <a:t>investigación</a:t>
            </a:r>
            <a:r>
              <a:rPr lang="en-US" altLang="en-US" sz="2000" dirty="0" smtClean="0">
                <a:latin typeface="Arial"/>
              </a:rPr>
              <a:t> </a:t>
            </a:r>
            <a:r>
              <a:rPr lang="en-US" altLang="en-US" sz="2000" dirty="0" err="1" smtClean="0">
                <a:latin typeface="Arial"/>
              </a:rPr>
              <a:t>por</a:t>
            </a:r>
            <a:r>
              <a:rPr lang="en-US" altLang="en-US" sz="2000" dirty="0" smtClean="0">
                <a:latin typeface="Arial"/>
              </a:rPr>
              <a:t> </a:t>
            </a:r>
            <a:r>
              <a:rPr lang="en-US" altLang="en-US" sz="2000" dirty="0" err="1" smtClean="0">
                <a:latin typeface="Arial"/>
              </a:rPr>
              <a:t>los</a:t>
            </a:r>
            <a:r>
              <a:rPr lang="en-US" altLang="en-US" sz="2000" dirty="0" smtClean="0">
                <a:latin typeface="Arial"/>
              </a:rPr>
              <a:t> </a:t>
            </a:r>
            <a:r>
              <a:rPr lang="en-US" altLang="en-US" sz="2000" dirty="0" err="1" smtClean="0">
                <a:latin typeface="Arial"/>
              </a:rPr>
              <a:t>usuarios</a:t>
            </a:r>
            <a:endParaRPr lang="en-US" altLang="en-US" sz="2000" dirty="0" smtClean="0">
              <a:latin typeface="Arial"/>
            </a:endParaRPr>
          </a:p>
          <a:p>
            <a:pPr lvl="1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/>
              </a:rPr>
              <a:t>a </a:t>
            </a:r>
            <a:r>
              <a:rPr lang="en-US" altLang="en-US" sz="2000" dirty="0" err="1" smtClean="0">
                <a:latin typeface="Arial"/>
              </a:rPr>
              <a:t>oportunidades</a:t>
            </a:r>
            <a:r>
              <a:rPr lang="en-US" altLang="en-US" sz="2000" dirty="0" smtClean="0">
                <a:latin typeface="Arial"/>
              </a:rPr>
              <a:t> de </a:t>
            </a:r>
            <a:r>
              <a:rPr lang="en-US" altLang="en-US" sz="2000" dirty="0" err="1" smtClean="0">
                <a:latin typeface="Arial"/>
              </a:rPr>
              <a:t>publicación</a:t>
            </a:r>
            <a:r>
              <a:rPr lang="en-US" altLang="en-US" sz="2000" dirty="0" smtClean="0">
                <a:latin typeface="Arial"/>
              </a:rPr>
              <a:t>  </a:t>
            </a:r>
            <a:endParaRPr lang="en-US" altLang="en-US" sz="2400" dirty="0" smtClean="0"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FF0000"/>
              </a:buClr>
              <a:buSzPct val="134000"/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/>
              </a:rPr>
              <a:t>Los </a:t>
            </a:r>
            <a:r>
              <a:rPr lang="en-US" altLang="en-US" sz="2400" dirty="0" err="1">
                <a:latin typeface="Arial"/>
              </a:rPr>
              <a:t>p</a:t>
            </a:r>
            <a:r>
              <a:rPr lang="en-US" altLang="en-US" sz="2400" dirty="0" err="1" smtClean="0">
                <a:latin typeface="Arial"/>
              </a:rPr>
              <a:t>roblemas</a:t>
            </a:r>
            <a:r>
              <a:rPr lang="en-US" altLang="en-US" sz="2400" dirty="0" smtClean="0">
                <a:latin typeface="Arial"/>
              </a:rPr>
              <a:t> son </a:t>
            </a:r>
            <a:r>
              <a:rPr lang="en-US" altLang="en-US" sz="2400" dirty="0" err="1" smtClean="0">
                <a:latin typeface="Arial"/>
              </a:rPr>
              <a:t>sistémicos</a:t>
            </a:r>
            <a:endParaRPr lang="en-US" altLang="en-US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27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R" dirty="0" smtClean="0"/>
              <a:t>Complejidad del Ambiente en Bibliotecas Académicas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1186283"/>
              </p:ext>
            </p:extLst>
          </p:nvPr>
        </p:nvGraphicFramePr>
        <p:xfrm>
          <a:off x="1524000" y="1412776"/>
          <a:ext cx="6096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7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Antecedente</a:t>
            </a:r>
            <a:r>
              <a:rPr lang="en-US" sz="3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onstitucional</a:t>
            </a:r>
            <a:r>
              <a:rPr lang="en-US" sz="3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anose="02020603050405020304" pitchFamily="18" charset="0"/>
              </a:rPr>
              <a:t>de la Ley de Derechos de </a:t>
            </a:r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Autor</a:t>
            </a:r>
            <a:r>
              <a:rPr lang="en-US" sz="3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en</a:t>
            </a:r>
            <a:r>
              <a:rPr lang="en-US" sz="3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Estados</a:t>
            </a:r>
            <a:r>
              <a:rPr lang="en-US" sz="36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Unidos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Ley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1787- 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la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constitución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de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Estados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Unidos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incluyó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la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siguiente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cláusula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sobre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propósito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de la ley:  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E4005C"/>
              </a:buClr>
              <a:buSzPct val="7000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“ to promote the progress of Science and useful Arts by securing for limited times to authors and inventors the exclusive right to their respective writings and discoveries” (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Farid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2003, p.6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lvl="1" indent="0" fontAlgn="base">
              <a:spcAft>
                <a:spcPct val="0"/>
              </a:spcAft>
              <a:buClr>
                <a:srgbClr val="C36C03"/>
              </a:buClr>
              <a:buSzPct val="70000"/>
              <a:buNone/>
              <a:defRPr/>
            </a:pPr>
            <a:endParaRPr lang="en-US" alt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48" y="0"/>
            <a:ext cx="8229600" cy="1143000"/>
          </a:xfrm>
        </p:spPr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Consolidación en la industria de las publicaciones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59632"/>
            <a:ext cx="8733656" cy="5049688"/>
          </a:xfrm>
        </p:spPr>
        <p:txBody>
          <a:bodyPr>
            <a:normAutofit fontScale="550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800" dirty="0" smtClean="0"/>
              <a:t>Big </a:t>
            </a:r>
            <a:r>
              <a:rPr lang="en-US" sz="1800" dirty="0"/>
              <a:t>Fishes Eat Little Fishes”, 1556 by Pieter Bruegel the Elder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4400" dirty="0" smtClean="0"/>
              <a:t>Desde los 60’s se ha estado dando el fenómeno de consolidación masiva en la industria de las publicaciones</a:t>
            </a:r>
            <a:r>
              <a:rPr lang="es-ES" dirty="0" smtClean="0"/>
              <a:t>.</a:t>
            </a:r>
            <a:endParaRPr lang="es-E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ES" sz="44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4400" dirty="0" smtClean="0"/>
              <a:t> Casas publicadoras de libros “</a:t>
            </a:r>
            <a:r>
              <a:rPr lang="es-ES" sz="4400" dirty="0" err="1" smtClean="0"/>
              <a:t>the</a:t>
            </a:r>
            <a:r>
              <a:rPr lang="es-ES" sz="4400" dirty="0" smtClean="0"/>
              <a:t> Big 6</a:t>
            </a:r>
            <a:r>
              <a:rPr lang="es-ES" sz="4400" dirty="0" smtClean="0"/>
              <a:t>”</a:t>
            </a:r>
            <a:r>
              <a:rPr lang="es-ES" dirty="0" smtClean="0"/>
              <a:t>    </a:t>
            </a:r>
            <a:r>
              <a:rPr lang="es-ES" sz="2300" dirty="0" smtClean="0">
                <a:hlinkClick r:id="rId2"/>
              </a:rPr>
              <a:t>http</a:t>
            </a:r>
            <a:r>
              <a:rPr lang="es-ES" sz="2300" dirty="0">
                <a:hlinkClick r:id="rId2"/>
              </a:rPr>
              <a:t>://</a:t>
            </a:r>
            <a:r>
              <a:rPr lang="es-ES" sz="2300" dirty="0" smtClean="0">
                <a:hlinkClick r:id="rId2"/>
              </a:rPr>
              <a:t>brightonpublishing.com/Thebigsix.html</a:t>
            </a:r>
            <a:endParaRPr lang="es-ES" sz="2300" dirty="0" smtClean="0"/>
          </a:p>
          <a:p>
            <a:pPr marL="400050" lvl="1" indent="0">
              <a:buClr>
                <a:srgbClr val="FF0000"/>
              </a:buClr>
              <a:buNone/>
            </a:pPr>
            <a:r>
              <a:rPr lang="es-ES" sz="2000" dirty="0" smtClean="0"/>
              <a:t>                   </a:t>
            </a:r>
          </a:p>
          <a:p>
            <a:pPr marL="400050" lvl="1" indent="0">
              <a:buClr>
                <a:srgbClr val="FF0000"/>
              </a:buClr>
              <a:buNone/>
            </a:pPr>
            <a:endParaRPr lang="es-ES" sz="2300" dirty="0" smtClean="0"/>
          </a:p>
          <a:p>
            <a:pPr marL="914400" lvl="1" indent="-5143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dirty="0" smtClean="0"/>
              <a:t> Casas publicadoras de revistas – 3 casas publicadoras controlan el mercado de las revistas científicas, </a:t>
            </a:r>
            <a:r>
              <a:rPr lang="es-ES" dirty="0" err="1" smtClean="0"/>
              <a:t>Elsevier</a:t>
            </a:r>
            <a:r>
              <a:rPr lang="es-ES" dirty="0" smtClean="0"/>
              <a:t> , Francis &amp; Taylor, con un 60% del mercado.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3486"/>
            <a:ext cx="3096344" cy="18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s-PR" dirty="0" smtClean="0"/>
              <a:t>El problema con los “</a:t>
            </a:r>
            <a:r>
              <a:rPr lang="es-PR" dirty="0"/>
              <a:t>B</a:t>
            </a:r>
            <a:r>
              <a:rPr lang="es-PR" dirty="0" smtClean="0"/>
              <a:t>ig </a:t>
            </a:r>
            <a:r>
              <a:rPr lang="es-PR" dirty="0"/>
              <a:t>6</a:t>
            </a:r>
            <a:r>
              <a:rPr lang="es-PR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070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Apple </a:t>
            </a:r>
            <a:r>
              <a:rPr lang="en-US" sz="2800" dirty="0" err="1"/>
              <a:t>e</a:t>
            </a:r>
            <a:r>
              <a:rPr lang="en-US" sz="2800" dirty="0" err="1" smtClean="0"/>
              <a:t>book</a:t>
            </a:r>
            <a:r>
              <a:rPr lang="en-US" sz="2800" dirty="0" smtClean="0"/>
              <a:t> </a:t>
            </a:r>
            <a:r>
              <a:rPr lang="en-US" sz="2800" dirty="0"/>
              <a:t>v</a:t>
            </a:r>
            <a:r>
              <a:rPr lang="en-US" sz="2800" dirty="0" smtClean="0"/>
              <a:t>erdict </a:t>
            </a:r>
            <a:r>
              <a:rPr lang="en-US" sz="2800" dirty="0"/>
              <a:t>an </a:t>
            </a:r>
            <a:r>
              <a:rPr lang="en-US" sz="2800" dirty="0" smtClean="0"/>
              <a:t>opportunity </a:t>
            </a:r>
            <a:r>
              <a:rPr lang="en-US" sz="2800" dirty="0"/>
              <a:t>for </a:t>
            </a:r>
            <a:r>
              <a:rPr lang="en-US" sz="2800" dirty="0"/>
              <a:t>l</a:t>
            </a:r>
            <a:r>
              <a:rPr lang="en-US" sz="2800" dirty="0" smtClean="0"/>
              <a:t>ibraries </a:t>
            </a:r>
            <a:r>
              <a:rPr lang="en-US" sz="2800" dirty="0" smtClean="0"/>
              <a:t>by </a:t>
            </a:r>
            <a:r>
              <a:rPr lang="en-US" sz="2800" dirty="0"/>
              <a:t>Karen </a:t>
            </a:r>
            <a:r>
              <a:rPr lang="en-US" sz="2800" dirty="0" err="1"/>
              <a:t>Pundsack</a:t>
            </a:r>
            <a:r>
              <a:rPr lang="en-US" sz="2800" dirty="0"/>
              <a:t> on May 6, 2016</a:t>
            </a:r>
            <a:endParaRPr lang="en-US" sz="2800" dirty="0" smtClean="0"/>
          </a:p>
          <a:p>
            <a:pPr marL="0" indent="0">
              <a:buNone/>
            </a:pPr>
            <a:r>
              <a:rPr lang="es-PR" sz="2400" dirty="0" smtClean="0"/>
              <a:t>El veredicto fue que Apple ilegalmente trabajó </a:t>
            </a:r>
            <a:r>
              <a:rPr lang="es-PR" sz="2400" dirty="0" smtClean="0"/>
              <a:t>tras bastidores </a:t>
            </a:r>
            <a:r>
              <a:rPr lang="es-PR" sz="2400" dirty="0" smtClean="0"/>
              <a:t>con </a:t>
            </a:r>
            <a:r>
              <a:rPr lang="es-PR" sz="2400" dirty="0" err="1" smtClean="0"/>
              <a:t>con</a:t>
            </a:r>
            <a:r>
              <a:rPr lang="es-PR" sz="2400" dirty="0" smtClean="0"/>
              <a:t> (</a:t>
            </a:r>
            <a:r>
              <a:rPr lang="en-US" sz="2400" dirty="0" smtClean="0"/>
              <a:t>Hachette</a:t>
            </a:r>
            <a:r>
              <a:rPr lang="en-US" sz="2400" dirty="0"/>
              <a:t>, Macmillan, HarperCollins, Penguin Random House, and Simon &amp; </a:t>
            </a:r>
            <a:r>
              <a:rPr lang="en-US" sz="2400" dirty="0" smtClean="0"/>
              <a:t>Schuster) para </a:t>
            </a:r>
            <a:r>
              <a:rPr lang="en-US" sz="2400" dirty="0" err="1" smtClean="0"/>
              <a:t>limitar</a:t>
            </a:r>
            <a:r>
              <a:rPr lang="en-US" sz="2400" dirty="0" smtClean="0"/>
              <a:t> la </a:t>
            </a:r>
            <a:r>
              <a:rPr lang="en-US" sz="2400" dirty="0" err="1" smtClean="0"/>
              <a:t>competencia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el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del </a:t>
            </a:r>
            <a:r>
              <a:rPr lang="en-US" sz="2400" dirty="0" err="1" smtClean="0"/>
              <a:t>libro</a:t>
            </a:r>
            <a:r>
              <a:rPr lang="en-US" sz="2400" dirty="0" smtClean="0"/>
              <a:t> </a:t>
            </a:r>
            <a:r>
              <a:rPr lang="en-US" sz="2400" dirty="0" err="1" smtClean="0"/>
              <a:t>electrónico</a:t>
            </a:r>
            <a:r>
              <a:rPr lang="en-US" sz="2400" dirty="0" smtClean="0"/>
              <a:t> y </a:t>
            </a:r>
            <a:r>
              <a:rPr lang="en-US" sz="2400" dirty="0" err="1" smtClean="0"/>
              <a:t>fijar</a:t>
            </a:r>
            <a:r>
              <a:rPr lang="en-US" sz="2400" dirty="0" smtClean="0"/>
              <a:t>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precios</a:t>
            </a:r>
            <a:r>
              <a:rPr lang="en-US" sz="2400" dirty="0" smtClean="0"/>
              <a:t> de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mismos</a:t>
            </a:r>
            <a:r>
              <a:rPr lang="en-US" sz="2400" dirty="0" smtClean="0"/>
              <a:t>. Se le </a:t>
            </a:r>
            <a:r>
              <a:rPr lang="en-US" sz="2400" dirty="0" err="1" smtClean="0"/>
              <a:t>ordenó</a:t>
            </a:r>
            <a:r>
              <a:rPr lang="en-US" sz="2400" dirty="0" smtClean="0"/>
              <a:t> </a:t>
            </a:r>
            <a:r>
              <a:rPr lang="en-US" sz="2400" dirty="0" err="1" smtClean="0"/>
              <a:t>pagar</a:t>
            </a:r>
            <a:r>
              <a:rPr lang="en-US" sz="2400" dirty="0" smtClean="0"/>
              <a:t> $450 </a:t>
            </a:r>
            <a:r>
              <a:rPr lang="en-US" sz="2400" dirty="0" err="1" smtClean="0"/>
              <a:t>millones</a:t>
            </a:r>
            <a:r>
              <a:rPr lang="en-US" sz="2400" dirty="0" smtClean="0"/>
              <a:t> a </a:t>
            </a:r>
            <a:r>
              <a:rPr lang="en-US" sz="2400" dirty="0" err="1" smtClean="0"/>
              <a:t>los</a:t>
            </a:r>
            <a:r>
              <a:rPr lang="en-US" sz="2400" dirty="0" smtClean="0"/>
              <a:t> </a:t>
            </a:r>
            <a:r>
              <a:rPr lang="en-US" sz="2400" dirty="0" err="1" smtClean="0"/>
              <a:t>consumidores</a:t>
            </a:r>
            <a:r>
              <a:rPr lang="en-US" sz="2400" dirty="0" smtClean="0"/>
              <a:t> </a:t>
            </a:r>
            <a:r>
              <a:rPr lang="en-US" sz="2400" dirty="0" err="1" smtClean="0"/>
              <a:t>afectados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://publiclibrariesonline.org/2016/05/apple-e-book-verdict-an-opportunity-for-libraries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295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Casas </a:t>
            </a:r>
            <a:r>
              <a:rPr lang="en-US" dirty="0" err="1" smtClean="0"/>
              <a:t>Publicadoras</a:t>
            </a:r>
            <a:r>
              <a:rPr lang="en-US" dirty="0" smtClean="0"/>
              <a:t> y DRM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44871"/>
              </p:ext>
            </p:extLst>
          </p:nvPr>
        </p:nvGraphicFramePr>
        <p:xfrm>
          <a:off x="-252536" y="1556792"/>
          <a:ext cx="5688632" cy="340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1339715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 smtClean="0"/>
              <a:t>Usan  las tecnologías y la ley para limitar el acceso y controlar la distribución de contenido. Y muchos alegan su temor a </a:t>
            </a:r>
            <a:r>
              <a:rPr lang="es-PR" dirty="0"/>
              <a:t>la  </a:t>
            </a:r>
            <a:r>
              <a:rPr lang="es-PR" dirty="0" smtClean="0"/>
              <a:t>piratería </a:t>
            </a:r>
            <a:endParaRPr lang="es-PR" dirty="0"/>
          </a:p>
          <a:p>
            <a:r>
              <a:rPr lang="es-PR" dirty="0" smtClean="0"/>
              <a:t> como excusa para las medidas restrictivas de acceso </a:t>
            </a:r>
            <a:r>
              <a:rPr lang="es-PR" dirty="0" err="1" smtClean="0"/>
              <a:t>via</a:t>
            </a:r>
            <a:r>
              <a:rPr lang="es-PR" dirty="0" smtClean="0"/>
              <a:t> (DRM</a:t>
            </a:r>
            <a:r>
              <a:rPr lang="es-PR" dirty="0"/>
              <a:t>), (</a:t>
            </a:r>
            <a:r>
              <a:rPr lang="es-PR" dirty="0" err="1"/>
              <a:t>Rojers</a:t>
            </a:r>
            <a:r>
              <a:rPr lang="es-PR" dirty="0"/>
              <a:t>, </a:t>
            </a:r>
            <a:r>
              <a:rPr lang="es-PR" dirty="0" smtClean="0"/>
              <a:t>2015)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9319" y="487828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1400" dirty="0" err="1" smtClean="0"/>
              <a:t>Electronic</a:t>
            </a:r>
            <a:r>
              <a:rPr lang="es-PR" sz="1400" dirty="0" smtClean="0"/>
              <a:t> </a:t>
            </a:r>
            <a:r>
              <a:rPr lang="es-PR" sz="1400" dirty="0" err="1" smtClean="0"/>
              <a:t>Frontier</a:t>
            </a:r>
            <a:r>
              <a:rPr lang="es-PR" sz="1400" dirty="0" smtClean="0"/>
              <a:t> </a:t>
            </a:r>
            <a:r>
              <a:rPr lang="es-PR" sz="1400" dirty="0" err="1" smtClean="0"/>
              <a:t>Foundation</a:t>
            </a:r>
            <a:r>
              <a:rPr lang="es-PR" sz="1400" dirty="0"/>
              <a:t> </a:t>
            </a:r>
            <a:r>
              <a:rPr lang="es-PR" sz="1400" dirty="0" smtClean="0">
                <a:hlinkClick r:id="rId7"/>
              </a:rPr>
              <a:t>https</a:t>
            </a:r>
            <a:r>
              <a:rPr lang="es-PR" sz="1400" dirty="0">
                <a:hlinkClick r:id="rId7"/>
              </a:rPr>
              <a:t>://www.eff.org</a:t>
            </a:r>
            <a:r>
              <a:rPr lang="es-PR" dirty="0">
                <a:hlinkClick r:id="rId7"/>
              </a:rPr>
              <a:t>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796136" y="405104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“DRM </a:t>
            </a:r>
            <a:r>
              <a:rPr lang="en-US" dirty="0"/>
              <a:t>shouldn't take away rights copyright was never intended to </a:t>
            </a:r>
            <a:r>
              <a:rPr lang="en-US" dirty="0" smtClean="0"/>
              <a:t>restrict”.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864096"/>
          </a:xfrm>
        </p:spPr>
        <p:txBody>
          <a:bodyPr>
            <a:noAutofit/>
          </a:bodyPr>
          <a:lstStyle/>
          <a:p>
            <a:r>
              <a:rPr lang="es-PR" sz="3600" dirty="0"/>
              <a:t>E</a:t>
            </a:r>
            <a:r>
              <a:rPr lang="es-PR" sz="3600" dirty="0" smtClean="0"/>
              <a:t>l interés en lucro </a:t>
            </a:r>
            <a:r>
              <a:rPr lang="es-PR" sz="3600" dirty="0" err="1" smtClean="0"/>
              <a:t>via</a:t>
            </a:r>
            <a:r>
              <a:rPr lang="es-PR" sz="3600" dirty="0" smtClean="0"/>
              <a:t> licencias y DRM: Impacto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PR" sz="2400" dirty="0" smtClean="0"/>
              <a:t>Tres áreas que impactan la Educación Superior son: </a:t>
            </a:r>
            <a:r>
              <a:rPr lang="es-PR" sz="2400" dirty="0"/>
              <a:t>c</a:t>
            </a:r>
            <a:r>
              <a:rPr lang="es-PR" sz="2400" dirty="0" smtClean="0"/>
              <a:t>ontenido, accesibilidad, “</a:t>
            </a:r>
            <a:r>
              <a:rPr lang="es-PR" sz="2400" dirty="0" err="1" smtClean="0"/>
              <a:t>readability</a:t>
            </a:r>
            <a:r>
              <a:rPr lang="es-PR" sz="2400" dirty="0"/>
              <a:t>” </a:t>
            </a:r>
            <a:r>
              <a:rPr lang="es-PR" sz="2400" dirty="0" smtClean="0"/>
              <a:t>(</a:t>
            </a:r>
            <a:r>
              <a:rPr lang="es-PR" sz="2400" dirty="0" err="1" smtClean="0"/>
              <a:t>Rojers</a:t>
            </a:r>
            <a:r>
              <a:rPr lang="es-PR" sz="2400" dirty="0" smtClean="0"/>
              <a:t>, 2015).</a:t>
            </a:r>
          </a:p>
          <a:p>
            <a:pPr marL="0" indent="0">
              <a:buNone/>
            </a:pPr>
            <a:endParaRPr lang="es-PR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s-PR" sz="2400" dirty="0" smtClean="0"/>
              <a:t>Contenido –pocos títulos disponibles en formato de e-</a:t>
            </a:r>
            <a:r>
              <a:rPr lang="es-PR" sz="2400" dirty="0" err="1" smtClean="0"/>
              <a:t>books</a:t>
            </a:r>
            <a:r>
              <a:rPr lang="es-PR" sz="2400" dirty="0" smtClean="0"/>
              <a:t> (falta de demanda, altos costos para las bibliotecas, y limitaciones de accesibilidad)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PR" sz="2400" dirty="0" smtClean="0"/>
              <a:t> Accesibilidad:  gran variedad de “</a:t>
            </a:r>
            <a:r>
              <a:rPr lang="es-PR" sz="2400" dirty="0" err="1" smtClean="0"/>
              <a:t>devices</a:t>
            </a:r>
            <a:r>
              <a:rPr lang="es-PR" sz="2400" dirty="0" smtClean="0"/>
              <a:t>”, incompatibilidad </a:t>
            </a:r>
            <a:r>
              <a:rPr lang="es-PR" sz="2400" dirty="0" smtClean="0"/>
              <a:t>y falta de </a:t>
            </a:r>
            <a:r>
              <a:rPr lang="es-PR" sz="2400" dirty="0" smtClean="0"/>
              <a:t>portabilidad, </a:t>
            </a:r>
            <a:r>
              <a:rPr lang="es-PR" sz="2400" dirty="0" smtClean="0"/>
              <a:t>licencias restrictivas, limitaciones de batería, dificultades para imprimir, expiración de los </a:t>
            </a:r>
            <a:r>
              <a:rPr lang="es-PR" sz="2400" dirty="0" err="1" smtClean="0"/>
              <a:t>etextbooks</a:t>
            </a:r>
            <a:r>
              <a:rPr lang="es-PR" sz="2400" dirty="0" smtClean="0"/>
              <a:t> </a:t>
            </a:r>
            <a:r>
              <a:rPr lang="es-PR" sz="2400" dirty="0" smtClean="0"/>
              <a:t>después de cierta fecha.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27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155376"/>
              </p:ext>
            </p:extLst>
          </p:nvPr>
        </p:nvGraphicFramePr>
        <p:xfrm>
          <a:off x="0" y="116629"/>
          <a:ext cx="9144000" cy="678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32051">
                <a:tc>
                  <a:txBody>
                    <a:bodyPr/>
                    <a:lstStyle/>
                    <a:p>
                      <a:r>
                        <a:rPr lang="es-PR" sz="1800" dirty="0" err="1" smtClean="0"/>
                        <a:t>Standards</a:t>
                      </a:r>
                      <a:r>
                        <a:rPr lang="es-PR" sz="1800" baseline="0" dirty="0" smtClean="0"/>
                        <a:t> para compartir Información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800" dirty="0" smtClean="0"/>
                        <a:t>Consorcios - Licencias</a:t>
                      </a:r>
                      <a:endParaRPr lang="en-US" sz="1800" dirty="0"/>
                    </a:p>
                  </a:txBody>
                  <a:tcPr/>
                </a:tc>
              </a:tr>
              <a:tr h="954559">
                <a:tc>
                  <a:txBody>
                    <a:bodyPr/>
                    <a:lstStyle/>
                    <a:p>
                      <a:r>
                        <a:rPr lang="es-PR" sz="1600" b="1" dirty="0" smtClean="0"/>
                        <a:t>Compartir información </a:t>
                      </a:r>
                    </a:p>
                    <a:p>
                      <a:r>
                        <a:rPr lang="es-PR" sz="1600" dirty="0" smtClean="0"/>
                        <a:t>Record MARC- para libros y revistas en </a:t>
                      </a:r>
                      <a:r>
                        <a:rPr lang="es-PR" sz="1600" baseline="0" dirty="0" smtClean="0"/>
                        <a:t>el mundo impreso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Consorcios para la administración de licencias</a:t>
                      </a:r>
                    </a:p>
                    <a:p>
                      <a:r>
                        <a:rPr lang="en-US" sz="1600" dirty="0" smtClean="0"/>
                        <a:t>WALDO (the Westchester Academic Library Directors organization</a:t>
                      </a:r>
                      <a:endParaRPr lang="es-ES" sz="16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41">
                <a:tc gridSpan="2">
                  <a:txBody>
                    <a:bodyPr/>
                    <a:lstStyle/>
                    <a:p>
                      <a:r>
                        <a:rPr lang="es-PR" sz="1600" dirty="0" smtClean="0"/>
                        <a:t>Record KBART-</a:t>
                      </a:r>
                      <a:r>
                        <a:rPr lang="es-ES" sz="1600" dirty="0" smtClean="0"/>
                        <a:t>para e-</a:t>
                      </a:r>
                      <a:r>
                        <a:rPr lang="es-ES" sz="1600" dirty="0" err="1" smtClean="0"/>
                        <a:t>books</a:t>
                      </a:r>
                      <a:r>
                        <a:rPr lang="es-ES" sz="1600" dirty="0" smtClean="0"/>
                        <a:t> y revistas digitales                          </a:t>
                      </a:r>
                      <a:r>
                        <a:rPr lang="en-US" sz="1600" dirty="0" smtClean="0"/>
                        <a:t>CRL (the Center for Research Libraries)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17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Se recomienda ambos estándares para mejorar                   </a:t>
                      </a:r>
                      <a:r>
                        <a:rPr lang="es-PR" sz="1600" dirty="0" smtClean="0"/>
                        <a:t>SERU (</a:t>
                      </a:r>
                      <a:r>
                        <a:rPr lang="en-US" sz="1600" dirty="0" smtClean="0"/>
                        <a:t>Shared E-Resource Understanding)</a:t>
                      </a:r>
                    </a:p>
                    <a:p>
                      <a:r>
                        <a:rPr lang="es-ES" sz="1600" dirty="0" smtClean="0"/>
                        <a:t>el </a:t>
                      </a:r>
                      <a:r>
                        <a:rPr lang="es-ES" sz="1600" dirty="0" err="1" smtClean="0"/>
                        <a:t>descrubrimiento</a:t>
                      </a:r>
                      <a:endParaRPr lang="es-E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7391">
                <a:tc gridSpan="2">
                  <a:txBody>
                    <a:bodyPr/>
                    <a:lstStyle/>
                    <a:p>
                      <a:pPr algn="l"/>
                      <a:r>
                        <a:rPr lang="es-ES" sz="1600" b="1" dirty="0" smtClean="0"/>
                        <a:t>Estadísticas</a:t>
                      </a:r>
                      <a:r>
                        <a:rPr lang="es-ES" sz="1600" dirty="0" smtClean="0"/>
                        <a:t>:  COUNTER , SUSHI                                                 </a:t>
                      </a:r>
                      <a:r>
                        <a:rPr lang="es-ES" sz="1600" dirty="0" err="1" smtClean="0"/>
                        <a:t>Portico</a:t>
                      </a:r>
                      <a:r>
                        <a:rPr lang="es-ES" sz="1600" dirty="0" smtClean="0"/>
                        <a:t>, http://www.portico.org/digital-</a:t>
                      </a:r>
                    </a:p>
                    <a:p>
                      <a:pPr algn="l"/>
                      <a:r>
                        <a:rPr lang="es-ES" sz="1600" baseline="0" dirty="0" smtClean="0"/>
                        <a:t>                                                                                                         </a:t>
                      </a:r>
                      <a:r>
                        <a:rPr lang="es-ES" sz="1600" baseline="0" dirty="0" err="1" smtClean="0"/>
                        <a:t>preservation</a:t>
                      </a:r>
                      <a:r>
                        <a:rPr lang="es-ES" sz="1600" baseline="0" dirty="0" smtClean="0"/>
                        <a:t> </a:t>
                      </a:r>
                    </a:p>
                    <a:p>
                      <a:pPr algn="l"/>
                      <a:r>
                        <a:rPr lang="es-ES" sz="1600" baseline="0" dirty="0" smtClean="0"/>
                        <a:t>                                                                                                         </a:t>
                      </a:r>
                      <a:r>
                        <a:rPr lang="es-ES" sz="1600" dirty="0" smtClean="0"/>
                        <a:t>LOCKSS:</a:t>
                      </a:r>
                      <a:r>
                        <a:rPr lang="en-US" sz="1600" dirty="0" smtClean="0"/>
                        <a:t>lots of copies keep stuff safe.</a:t>
                      </a:r>
                    </a:p>
                    <a:p>
                      <a:pPr algn="l"/>
                      <a:r>
                        <a:rPr lang="en-US" sz="1600" dirty="0" smtClean="0"/>
                        <a:t>                                                                                                          </a:t>
                      </a:r>
                      <a:r>
                        <a:rPr lang="es-ES" sz="1600" dirty="0" smtClean="0"/>
                        <a:t>http://www.lockss.org</a:t>
                      </a:r>
                      <a:endParaRPr lang="es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141">
                <a:tc>
                  <a:txBody>
                    <a:bodyPr/>
                    <a:lstStyle/>
                    <a:p>
                      <a:r>
                        <a:rPr lang="es-PR" sz="1600" b="1" dirty="0" err="1" smtClean="0"/>
                        <a:t>Auntenticación</a:t>
                      </a:r>
                      <a:r>
                        <a:rPr lang="es-PR" sz="1600" b="1" dirty="0" smtClean="0"/>
                        <a:t> de</a:t>
                      </a:r>
                      <a:r>
                        <a:rPr lang="es-PR" sz="1600" b="1" baseline="0" dirty="0" smtClean="0"/>
                        <a:t> usuarios- acceso técnico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600" dirty="0" smtClean="0"/>
                        <a:t>Es importante para que haya pareo</a:t>
                      </a:r>
                      <a:r>
                        <a:rPr lang="es-PR" sz="1600" baseline="0" dirty="0" smtClean="0"/>
                        <a:t> de recursos</a:t>
                      </a:r>
                      <a:endParaRPr lang="en-US" sz="1600" dirty="0"/>
                    </a:p>
                  </a:txBody>
                  <a:tcPr/>
                </a:tc>
              </a:tr>
              <a:tr h="671727">
                <a:tc>
                  <a:txBody>
                    <a:bodyPr/>
                    <a:lstStyle/>
                    <a:p>
                      <a:r>
                        <a:rPr lang="es-PR" sz="1600" b="0" dirty="0" err="1" smtClean="0"/>
                        <a:t>Via</a:t>
                      </a:r>
                      <a:r>
                        <a:rPr lang="es-PR" sz="1600" b="0" dirty="0" smtClean="0"/>
                        <a:t> IP, Proxy, VPN, o uso</a:t>
                      </a:r>
                      <a:r>
                        <a:rPr lang="es-PR" sz="1600" b="0" baseline="0" dirty="0" smtClean="0"/>
                        <a:t> de</a:t>
                      </a:r>
                      <a:r>
                        <a:rPr lang="pt-BR" sz="1600" b="0" dirty="0" smtClean="0"/>
                        <a:t> Shibboleth, Athens, o registro de dominio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30141">
                <a:tc gridSpan="2">
                  <a:txBody>
                    <a:bodyPr/>
                    <a:lstStyle/>
                    <a:p>
                      <a:pPr algn="ctr"/>
                      <a:r>
                        <a:rPr lang="es-P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 usos a negociar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141">
                <a:tc>
                  <a:txBody>
                    <a:bodyPr/>
                    <a:lstStyle/>
                    <a:p>
                      <a:r>
                        <a:rPr lang="es-PR" sz="1600" dirty="0" smtClean="0"/>
                        <a:t>Uso de recursos por</a:t>
                      </a:r>
                      <a:r>
                        <a:rPr lang="es-PR" sz="1600" baseline="0" dirty="0" smtClean="0"/>
                        <a:t> visitantes en la Biblioteca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600" dirty="0" smtClean="0"/>
                        <a:t>Utilizar los recursos en préstamo inter-bibliotecario</a:t>
                      </a:r>
                      <a:endParaRPr lang="en-US" sz="1600" dirty="0"/>
                    </a:p>
                  </a:txBody>
                  <a:tcPr/>
                </a:tc>
              </a:tr>
              <a:tr h="671727">
                <a:tc>
                  <a:txBody>
                    <a:bodyPr/>
                    <a:lstStyle/>
                    <a:p>
                      <a:r>
                        <a:rPr lang="es-PR" sz="1600" dirty="0" smtClean="0"/>
                        <a:t>El derecho del individuo a guardar una copia personal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1600" baseline="0" dirty="0" smtClean="0"/>
                        <a:t>Colocar artículos en la reserva electrónica</a:t>
                      </a:r>
                      <a:endParaRPr lang="en-US" sz="1600" dirty="0"/>
                    </a:p>
                  </a:txBody>
                  <a:tcPr/>
                </a:tc>
              </a:tr>
              <a:tr h="430141">
                <a:tc gridSpan="2">
                  <a:txBody>
                    <a:bodyPr/>
                    <a:lstStyle/>
                    <a:p>
                      <a:r>
                        <a:rPr lang="es-PR" sz="1600" baseline="0" dirty="0" smtClean="0"/>
                        <a:t> Fuente: (Anderson, 2016)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P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ebooks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Sistema de Bibliotecas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294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presupuesto para revistas nunca es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suficiente dado el continuo aumento de éstas y 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sido necesario utilizar el presupuesto de libros para cubrir los costos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altos de las revistas.  </a:t>
            </a:r>
            <a:endPara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los últimos 10 años ha habido una preferencia por el formato digital.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el fin de “estirar” el alcance de los fondos limitados  entre las distintas facultades, en el caso de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ha preferido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subscripción de un sólo acceso por facultad y se prefiere 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ebooks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suscritos a perpetuidad, estos se catalogan y aparecen en el catálogo en línea.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Conversación con la Dra. Marilyn Montalvo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2016)  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9008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PR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Experiencia de la BCBI con </a:t>
            </a:r>
            <a:r>
              <a:rPr lang="es-PR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lang="es-PR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s-PR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ooks</a:t>
            </a:r>
            <a:r>
              <a:rPr lang="es-PR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s-PR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Plataforma de  </a:t>
            </a:r>
            <a:r>
              <a:rPr lang="es-PR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Ebrary</a:t>
            </a:r>
            <a:endParaRPr lang="es-PR" sz="3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Subscripción a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perpetuidad por tanto se cataloga y se refleja en el catálogo en línea con un enlace a la plataforma,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se compra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sólo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acceso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siendo en formato electrónico es tratado como si fuera impreso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Acceso </a:t>
            </a:r>
            <a:r>
              <a:rPr lang="es-P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capítulos, o hay una cuota de número de páginas,  cuota de # días para </a:t>
            </a: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 (7</a:t>
            </a: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luego nadie más tiene acceso</a:t>
            </a:r>
            <a:endParaRPr lang="es-P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P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sólo acceso (esta es </a:t>
            </a: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limitación </a:t>
            </a:r>
            <a:r>
              <a:rPr lang="es-P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SB, claro si se </a:t>
            </a: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 más $$$ </a:t>
            </a:r>
            <a:r>
              <a:rPr lang="es-P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podría </a:t>
            </a:r>
            <a:r>
              <a:rPr lang="es-P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 acceso ilimitado).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469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PR" sz="3600" dirty="0" smtClean="0"/>
              <a:t>Experiencia de la BCBI: </a:t>
            </a:r>
            <a:r>
              <a:rPr lang="es-PR" sz="3600" dirty="0" err="1" smtClean="0"/>
              <a:t>ebooks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00141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PR" sz="2800" dirty="0" smtClean="0"/>
              <a:t>Interface del Catálogo&gt; </a:t>
            </a:r>
            <a:r>
              <a:rPr lang="es-PR" sz="2800" dirty="0" err="1" smtClean="0"/>
              <a:t>Ebrary</a:t>
            </a:r>
            <a:r>
              <a:rPr lang="es-PR" sz="2800" dirty="0" smtClean="0"/>
              <a:t>-plataforma para e-</a:t>
            </a:r>
            <a:r>
              <a:rPr lang="es-PR" sz="2800" dirty="0" err="1" smtClean="0"/>
              <a:t>books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5" y="1605159"/>
            <a:ext cx="8779001" cy="47941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80528" y="2060848"/>
            <a:ext cx="871296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499" y="5445224"/>
            <a:ext cx="8349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30000"/>
              <a:buFont typeface="Wingdings" panose="05000000000000000000" pitchFamily="2" charset="2"/>
              <a:buChar char="§"/>
            </a:pPr>
            <a:r>
              <a:rPr lang="es-PR" sz="2800" dirty="0" smtClean="0"/>
              <a:t>Al hacer clic en el enlace no te lleva al libro sino a la plataforma de </a:t>
            </a:r>
            <a:r>
              <a:rPr lang="es-PR" sz="2800" dirty="0" err="1" smtClean="0"/>
              <a:t>Ebrary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8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052736"/>
          </a:xfrm>
        </p:spPr>
        <p:txBody>
          <a:bodyPr>
            <a:normAutofit/>
          </a:bodyPr>
          <a:lstStyle/>
          <a:p>
            <a:r>
              <a:rPr lang="es-PR" sz="3200" dirty="0" smtClean="0"/>
              <a:t>Es necesario buscar el recurso en la plataforma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236"/>
            <a:ext cx="8229600" cy="4508667"/>
          </a:xfrm>
        </p:spPr>
      </p:pic>
    </p:spTree>
    <p:extLst>
      <p:ext uri="{BB962C8B-B14F-4D97-AF65-F5344CB8AC3E}">
        <p14:creationId xmlns:p14="http://schemas.microsoft.com/office/powerpoint/2010/main" val="192747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Condiciones de uso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1" y="1600200"/>
            <a:ext cx="7567357" cy="4525963"/>
          </a:xfrm>
        </p:spPr>
      </p:pic>
    </p:spTree>
    <p:extLst>
      <p:ext uri="{BB962C8B-B14F-4D97-AF65-F5344CB8AC3E}">
        <p14:creationId xmlns:p14="http://schemas.microsoft.com/office/powerpoint/2010/main" val="20808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3600" dirty="0" err="1">
                <a:solidFill>
                  <a:srgbClr val="3F3F3F"/>
                </a:solidFill>
                <a:latin typeface="Arial" charset="0"/>
                <a:ea typeface="+mn-ea"/>
                <a:cs typeface="Arial" charset="0"/>
              </a:rPr>
              <a:t>Evolución</a:t>
            </a:r>
            <a:r>
              <a:rPr lang="en-US" sz="3600" dirty="0">
                <a:latin typeface="Arial" charset="0"/>
                <a:ea typeface="+mn-ea"/>
                <a:cs typeface="Arial" charset="0"/>
              </a:rPr>
              <a:t>:</a:t>
            </a:r>
            <a:r>
              <a:rPr lang="en-US" sz="3600" dirty="0">
                <a:solidFill>
                  <a:srgbClr val="E5E4DF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US" sz="3600" dirty="0">
                <a:solidFill>
                  <a:srgbClr val="3F3F3F"/>
                </a:solidFill>
                <a:latin typeface="Arial" charset="0"/>
                <a:ea typeface="+mn-ea"/>
                <a:cs typeface="Arial" charset="0"/>
              </a:rPr>
              <a:t>Ley de Derechos de </a:t>
            </a:r>
            <a:r>
              <a:rPr lang="en-US" sz="3600" dirty="0" err="1">
                <a:solidFill>
                  <a:srgbClr val="3F3F3F"/>
                </a:solidFill>
                <a:latin typeface="Arial" charset="0"/>
                <a:ea typeface="+mn-ea"/>
                <a:cs typeface="Arial" charset="0"/>
              </a:rPr>
              <a:t>Autor</a:t>
            </a:r>
            <a:endParaRPr lang="en-US" sz="3600" dirty="0">
              <a:solidFill>
                <a:srgbClr val="3F3F3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45435"/>
          </a:xfrm>
        </p:spPr>
        <p:txBody>
          <a:bodyPr>
            <a:noAutofit/>
          </a:bodyPr>
          <a:lstStyle/>
          <a:p>
            <a:pPr marL="273050" lvl="0" indent="-273050" fontAlgn="base">
              <a:lnSpc>
                <a:spcPct val="170000"/>
              </a:lnSpc>
              <a:spcAft>
                <a:spcPct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</a:pP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1790- 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se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creó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la 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primer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Ley de Derechos de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Autor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de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Estados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Unidos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. Se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basó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el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e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statuto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de Anne de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Inglaterra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y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limit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ahoma" pitchFamily="34" charset="0"/>
              </a:rPr>
              <a:t>ó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la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protección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a 14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años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.</a:t>
            </a:r>
          </a:p>
          <a:p>
            <a:pPr marL="273050" lvl="0" indent="-273050" fontAlgn="base">
              <a:lnSpc>
                <a:spcPct val="17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s-ES" sz="2400" dirty="0" smtClean="0">
                <a:solidFill>
                  <a:srgbClr val="3F3F3F"/>
                </a:solidFill>
                <a:latin typeface="Times New Roman" pitchFamily="18" charset="0"/>
              </a:rPr>
              <a:t>1886-  </a:t>
            </a:r>
            <a:r>
              <a:rPr lang="es-ES" sz="2400" dirty="0">
                <a:solidFill>
                  <a:srgbClr val="3F3F3F"/>
                </a:solidFill>
                <a:latin typeface="Times New Roman" pitchFamily="18" charset="0"/>
              </a:rPr>
              <a:t>L</a:t>
            </a:r>
            <a:r>
              <a:rPr lang="es-ES" sz="2400" dirty="0" smtClean="0">
                <a:solidFill>
                  <a:srgbClr val="3F3F3F"/>
                </a:solidFill>
                <a:latin typeface="Times New Roman" pitchFamily="18" charset="0"/>
              </a:rPr>
              <a:t>a Convención de Berna es  el primer tratado internacional sobre propiedad intelectual, pero </a:t>
            </a:r>
            <a:r>
              <a:rPr lang="es-ES" sz="2400" dirty="0">
                <a:solidFill>
                  <a:srgbClr val="3F3F3F"/>
                </a:solidFill>
                <a:latin typeface="Times New Roman" pitchFamily="18" charset="0"/>
              </a:rPr>
              <a:t>E</a:t>
            </a:r>
            <a:r>
              <a:rPr lang="es-ES" sz="2400" dirty="0" smtClean="0">
                <a:solidFill>
                  <a:srgbClr val="3F3F3F"/>
                </a:solidFill>
                <a:latin typeface="Times New Roman" pitchFamily="18" charset="0"/>
              </a:rPr>
              <a:t>stados Unidos lo rechazó y se acogió al mismo en 1989.</a:t>
            </a:r>
          </a:p>
          <a:p>
            <a:pPr marL="273050" indent="-273050" fontAlgn="base">
              <a:lnSpc>
                <a:spcPct val="17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s-E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1909- Esta </a:t>
            </a:r>
            <a:r>
              <a:rPr lang="es-E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Ley </a:t>
            </a:r>
            <a:r>
              <a:rPr lang="es-E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 Derechos de Autor extendió la protección de 14 años a </a:t>
            </a:r>
            <a:r>
              <a:rPr lang="es-E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28,  </a:t>
            </a:r>
            <a:r>
              <a:rPr lang="es-E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con derecho a renovar por otros 28.</a:t>
            </a:r>
          </a:p>
          <a:p>
            <a:pPr marL="273050" lvl="0" indent="-273050" fontAlgn="base">
              <a:lnSpc>
                <a:spcPct val="170000"/>
              </a:lnSpc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s-ES" sz="2400" dirty="0">
              <a:solidFill>
                <a:srgbClr val="3F3F3F"/>
              </a:solidFill>
              <a:latin typeface="Times New Roman" pitchFamily="18" charset="0"/>
            </a:endParaRPr>
          </a:p>
          <a:p>
            <a:pPr marL="0" lvl="0" indent="0" fontAlgn="base">
              <a:lnSpc>
                <a:spcPct val="170000"/>
              </a:lnSpc>
              <a:spcAft>
                <a:spcPct val="0"/>
              </a:spcAft>
              <a:buClr>
                <a:srgbClr val="7C959A"/>
              </a:buClr>
              <a:buNone/>
            </a:pPr>
            <a:endParaRPr lang="en-US" sz="2400" dirty="0">
              <a:solidFill>
                <a:srgbClr val="3F3F3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Acceso </a:t>
            </a:r>
            <a:r>
              <a:rPr lang="es-PR" dirty="0" err="1" smtClean="0"/>
              <a:t>via</a:t>
            </a:r>
            <a:r>
              <a:rPr lang="es-PR" dirty="0" smtClean="0"/>
              <a:t> IP- RDA </a:t>
            </a:r>
            <a:r>
              <a:rPr lang="es-PR" dirty="0" err="1" smtClean="0"/>
              <a:t>Tool</a:t>
            </a:r>
            <a:r>
              <a:rPr lang="es-PR" dirty="0" smtClean="0"/>
              <a:t>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708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RDA </a:t>
            </a:r>
            <a:r>
              <a:rPr lang="es-P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Kit- Acceso Simultáneo para 15 usuarios </a:t>
            </a:r>
            <a:r>
              <a:rPr lang="es-P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P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 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costo $ 2,445.00 por un año</a:t>
            </a:r>
            <a:endParaRPr lang="es-P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puede acceder desde celulares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353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0113"/>
            <a:ext cx="8229600" cy="1122362"/>
          </a:xfrm>
        </p:spPr>
        <p:txBody>
          <a:bodyPr>
            <a:normAutofit fontScale="90000"/>
          </a:bodyPr>
          <a:lstStyle/>
          <a:p>
            <a:r>
              <a:rPr lang="es-PR" dirty="0" smtClean="0"/>
              <a:t>E-</a:t>
            </a:r>
            <a:r>
              <a:rPr lang="es-PR" dirty="0" err="1"/>
              <a:t>b</a:t>
            </a:r>
            <a:r>
              <a:rPr lang="es-PR" dirty="0" err="1" smtClean="0"/>
              <a:t>ooks</a:t>
            </a:r>
            <a:r>
              <a:rPr lang="es-PR" dirty="0" smtClean="0"/>
              <a:t>- </a:t>
            </a:r>
            <a:r>
              <a:rPr lang="es-PR" dirty="0" smtClean="0"/>
              <a:t>Experiencia de otros países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Estrategia</a:t>
            </a:r>
            <a:r>
              <a:rPr lang="en-US" sz="2800" dirty="0"/>
              <a:t> Nacional </a:t>
            </a:r>
            <a:r>
              <a:rPr lang="en-US" sz="2800" dirty="0" err="1"/>
              <a:t>Ordenada</a:t>
            </a:r>
            <a:r>
              <a:rPr lang="en-US" sz="2800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9160367"/>
              </p:ext>
            </p:extLst>
          </p:nvPr>
        </p:nvGraphicFramePr>
        <p:xfrm>
          <a:off x="3131840" y="1469173"/>
          <a:ext cx="609600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1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JISC National eBooks Observatory  UK</a:t>
            </a:r>
            <a:b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R" sz="3200" dirty="0">
                <a:solidFill>
                  <a:prstClr val="black"/>
                </a:solidFill>
                <a:ea typeface="+mn-ea"/>
                <a:cs typeface="+mn-cs"/>
              </a:rPr>
              <a:t>         </a:t>
            </a:r>
            <a:r>
              <a:rPr lang="es-PR" sz="32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http://jiscebooks.org/</a:t>
            </a:r>
            <a:endParaRPr lang="es-PR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9"/>
          <a:stretch/>
        </p:blipFill>
        <p:spPr>
          <a:xfrm>
            <a:off x="1702554" y="1417638"/>
            <a:ext cx="5738892" cy="4525963"/>
          </a:xfrm>
        </p:spPr>
      </p:pic>
    </p:spTree>
    <p:extLst>
      <p:ext uri="{BB962C8B-B14F-4D97-AF65-F5344CB8AC3E}">
        <p14:creationId xmlns:p14="http://schemas.microsoft.com/office/powerpoint/2010/main" val="912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Canadá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http://www.canarie.ca/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322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s-PR" dirty="0" smtClean="0"/>
              <a:t>España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>
                <a:hlinkClick r:id="rId2"/>
              </a:rPr>
              <a:t>http://www.mecd.gob.es/cultura-mecd/areas-cultura/libro/mc/observatoriolect/redirige/estudios-e-informes/elaborados-por-el-observatoriolect.html</a:t>
            </a:r>
            <a:endParaRPr lang="en-US" sz="13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34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82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772400" cy="738311"/>
          </a:xfrm>
        </p:spPr>
        <p:txBody>
          <a:bodyPr>
            <a:normAutofit/>
          </a:bodyPr>
          <a:lstStyle/>
          <a:p>
            <a:pPr algn="ctr"/>
            <a:r>
              <a:rPr lang="es-PR" sz="4000" dirty="0" smtClean="0">
                <a:solidFill>
                  <a:schemeClr val="tx1"/>
                </a:solidFill>
              </a:rPr>
              <a:t>Conclusiones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3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152400"/>
            <a:ext cx="8686800" cy="12954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PR" sz="4000" cap="none" dirty="0" smtClean="0">
                <a:latin typeface="Times New Roman" pitchFamily="18" charset="0"/>
              </a:rPr>
              <a:t>Recomendaciones</a:t>
            </a:r>
            <a:endParaRPr lang="en-US" sz="4000" cap="none" dirty="0" smtClean="0"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17039" y="1449017"/>
            <a:ext cx="8534400" cy="4648200"/>
          </a:xfrm>
        </p:spPr>
        <p:txBody>
          <a:bodyPr/>
          <a:lstStyle/>
          <a:p>
            <a:pPr eaLnBrk="1" hangingPunct="1">
              <a:buSzPct val="95000"/>
              <a:buFont typeface="Wingdings" pitchFamily="2" charset="2"/>
              <a:buChar char="§"/>
            </a:pPr>
            <a:r>
              <a:rPr lang="es-PR" sz="3600" dirty="0" smtClean="0">
                <a:latin typeface="Times New Roman" pitchFamily="18" charset="0"/>
              </a:rPr>
              <a:t>Apoyar a quienes abogan por más equidad en el acceso</a:t>
            </a:r>
            <a:endParaRPr lang="en-US" sz="3600" dirty="0" smtClean="0">
              <a:latin typeface="Times New Roman" pitchFamily="18" charset="0"/>
            </a:endParaRPr>
          </a:p>
          <a:p>
            <a:pPr lvl="1">
              <a:lnSpc>
                <a:spcPct val="150000"/>
              </a:lnSpc>
              <a:buSzPct val="95000"/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itchFamily="18" charset="0"/>
              </a:rPr>
              <a:t>Movimientos</a:t>
            </a:r>
            <a:r>
              <a:rPr lang="en-US" dirty="0" smtClean="0">
                <a:latin typeface="Times New Roman" pitchFamily="18" charset="0"/>
              </a:rPr>
              <a:t>  y </a:t>
            </a:r>
            <a:r>
              <a:rPr lang="en-US" dirty="0" err="1" smtClean="0">
                <a:latin typeface="Times New Roman" pitchFamily="18" charset="0"/>
              </a:rPr>
              <a:t>Coaliciones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  <a:buSzPct val="95000"/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itchFamily="18" charset="0"/>
              </a:rPr>
              <a:t>Repositorios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institucionales</a:t>
            </a:r>
            <a:endParaRPr lang="en-US" dirty="0" smtClean="0">
              <a:latin typeface="Times New Roman" pitchFamily="18" charset="0"/>
            </a:endParaRPr>
          </a:p>
          <a:p>
            <a:pPr lvl="1">
              <a:lnSpc>
                <a:spcPct val="150000"/>
              </a:lnSpc>
              <a:buSzPct val="95000"/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</a:rPr>
              <a:t>rganizaciones</a:t>
            </a:r>
            <a:r>
              <a:rPr lang="en-US" dirty="0" smtClean="0">
                <a:latin typeface="Times New Roman" pitchFamily="18" charset="0"/>
              </a:rPr>
              <a:t>  y </a:t>
            </a:r>
            <a:r>
              <a:rPr lang="en-US" dirty="0" err="1" smtClean="0">
                <a:latin typeface="Times New Roman" pitchFamily="18" charset="0"/>
              </a:rPr>
              <a:t>Fundaciones</a:t>
            </a:r>
            <a:endParaRPr lang="en-US" dirty="0" smtClean="0">
              <a:latin typeface="Times New Roman" pitchFamily="18" charset="0"/>
            </a:endParaRPr>
          </a:p>
          <a:p>
            <a:pPr lvl="1">
              <a:lnSpc>
                <a:spcPct val="150000"/>
              </a:lnSpc>
              <a:buSzPct val="95000"/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itchFamily="18" charset="0"/>
              </a:rPr>
              <a:t>Coaliciones</a:t>
            </a:r>
            <a:r>
              <a:rPr lang="en-US" dirty="0" smtClean="0">
                <a:latin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</a:rPr>
              <a:t>investigadores</a:t>
            </a:r>
            <a:r>
              <a:rPr lang="en-US" dirty="0" smtClean="0">
                <a:latin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</a:rPr>
              <a:t>otros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SzPct val="95000"/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</a:endParaRPr>
          </a:p>
          <a:p>
            <a:pPr eaLnBrk="1" hangingPunct="1">
              <a:buSzPct val="95000"/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</a:endParaRPr>
          </a:p>
          <a:p>
            <a:pPr eaLnBrk="1" hangingPunct="1">
              <a:buSzPct val="95000"/>
              <a:buFont typeface="Wingdings" pitchFamily="2" charset="2"/>
              <a:buChar char="§"/>
            </a:pPr>
            <a:endParaRPr lang="en-US" sz="3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</a:rPr>
              <a:t>Movimientos</a:t>
            </a:r>
            <a:r>
              <a:rPr lang="en-US" dirty="0" smtClean="0">
                <a:latin typeface="Times New Roman" pitchFamily="18" charset="0"/>
              </a:rPr>
              <a:t> y </a:t>
            </a:r>
            <a:r>
              <a:rPr lang="en-US" dirty="0" err="1">
                <a:latin typeface="Times New Roman" pitchFamily="18" charset="0"/>
              </a:rPr>
              <a:t>Coaliciones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  <a:buSzPct val="105000"/>
              <a:buFont typeface="Wingdings" pitchFamily="2" charset="2"/>
              <a:buChar char="§"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ahoma" pitchFamily="34" charset="0"/>
              </a:rPr>
              <a:t>Movimientos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itchFamily="18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SzPct val="105000"/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Open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ahoma" pitchFamily="34" charset="0"/>
              </a:rPr>
              <a:t>access</a:t>
            </a:r>
            <a:r>
              <a:rPr lang="en-US" sz="2600" dirty="0" err="1" smtClean="0">
                <a:solidFill>
                  <a:prstClr val="white"/>
                </a:solidFill>
                <a:latin typeface="Times New Roman" pitchFamily="18" charset="0"/>
                <a:cs typeface="Tahoma" pitchFamily="34" charset="0"/>
              </a:rPr>
              <a:t>de</a:t>
            </a: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ahoma" pitchFamily="34" charset="0"/>
              </a:rPr>
              <a:t> “op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Pct val="105000"/>
              <a:buFont typeface="Wingdings" pitchFamily="2" charset="2"/>
              <a:buChar char="ü"/>
            </a:pPr>
            <a:r>
              <a:rPr lang="en-US" sz="2600" dirty="0" smtClean="0">
                <a:latin typeface="Times New Roman" pitchFamily="18" charset="0"/>
                <a:cs typeface="Tahoma" pitchFamily="34" charset="0"/>
              </a:rPr>
              <a:t>Open Data</a:t>
            </a:r>
            <a:r>
              <a:rPr lang="en-US" sz="2600" dirty="0" smtClean="0">
                <a:solidFill>
                  <a:prstClr val="white"/>
                </a:solidFill>
                <a:latin typeface="Times New Roman" pitchFamily="18" charset="0"/>
                <a:cs typeface="Tahoma" pitchFamily="34" charset="0"/>
              </a:rPr>
              <a:t>”</a:t>
            </a:r>
            <a:endParaRPr lang="en-US" sz="2600" dirty="0">
              <a:solidFill>
                <a:prstClr val="white"/>
              </a:solidFill>
              <a:latin typeface="Times New Roman" pitchFamily="18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SzPct val="105000"/>
              <a:buFont typeface="Wingdings" pitchFamily="2" charset="2"/>
              <a:buChar char="ü"/>
            </a:pPr>
            <a:r>
              <a:rPr lang="en-US" sz="2600" dirty="0">
                <a:cs typeface="Tahoma" pitchFamily="34" charset="0"/>
              </a:rPr>
              <a:t>Open Archives </a:t>
            </a:r>
            <a:r>
              <a:rPr lang="en-US" sz="2600" dirty="0" smtClean="0">
                <a:cs typeface="Tahoma" pitchFamily="34" charset="0"/>
              </a:rPr>
              <a:t>initiative</a:t>
            </a:r>
            <a:endParaRPr lang="en-US" sz="2600" dirty="0">
              <a:cs typeface="Tahoma" pitchFamily="34" charset="0"/>
            </a:endParaRPr>
          </a:p>
          <a:p>
            <a:pPr marL="457200" lvl="1" indent="0">
              <a:lnSpc>
                <a:spcPct val="90000"/>
              </a:lnSpc>
              <a:buClr>
                <a:srgbClr val="FF0000"/>
              </a:buClr>
              <a:buSzPct val="105000"/>
              <a:buNone/>
            </a:pPr>
            <a:r>
              <a:rPr lang="en-US" sz="2600" dirty="0">
                <a:solidFill>
                  <a:srgbClr val="FF0066"/>
                </a:solidFill>
                <a:cs typeface="Tahoma" pitchFamily="34" charset="0"/>
                <a:hlinkClick r:id="rId2"/>
              </a:rPr>
              <a:t> http://www.openarchives.org</a:t>
            </a:r>
            <a:endParaRPr lang="en-US" sz="2600" dirty="0">
              <a:solidFill>
                <a:srgbClr val="FF0066"/>
              </a:solidFill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SzPct val="105000"/>
              <a:buFont typeface="Wingdings" pitchFamily="2" charset="2"/>
              <a:buChar char="ü"/>
            </a:pPr>
            <a:r>
              <a:rPr lang="en-US" sz="2600" dirty="0">
                <a:cs typeface="Tahoma" pitchFamily="34" charset="0"/>
              </a:rPr>
              <a:t>OPCIT Open Citation project </a:t>
            </a:r>
            <a:r>
              <a:rPr lang="en-US" sz="26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600" dirty="0" smtClean="0">
                <a:solidFill>
                  <a:prstClr val="black"/>
                </a:solidFill>
                <a:hlinkClick r:id="rId3"/>
              </a:rPr>
              <a:t>opcit.eprints.org/</a:t>
            </a:r>
            <a:r>
              <a:rPr lang="en-US" sz="2600" dirty="0" smtClean="0">
                <a:solidFill>
                  <a:prstClr val="white"/>
                </a:solidFill>
                <a:cs typeface="Tahoma" pitchFamily="34" charset="0"/>
                <a:hlinkClick r:id="rId3"/>
              </a:rPr>
              <a:t>Project </a:t>
            </a:r>
            <a:r>
              <a:rPr lang="en-US" sz="2600" dirty="0">
                <a:solidFill>
                  <a:prstClr val="black"/>
                </a:solidFill>
                <a:hlinkClick r:id="rId4"/>
              </a:rPr>
              <a:t>http://journals.ecs.soton.ac.uk/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1">
              <a:buClr>
                <a:srgbClr val="FF0000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2400" dirty="0" smtClean="0"/>
              <a:t>Creative Commons, </a:t>
            </a:r>
            <a:r>
              <a:rPr lang="en-US" sz="2400" dirty="0"/>
              <a:t>Professor Lawrence </a:t>
            </a:r>
            <a:r>
              <a:rPr lang="en-US" sz="2400" dirty="0" err="1" smtClean="0"/>
              <a:t>Lessig</a:t>
            </a:r>
            <a:r>
              <a:rPr lang="en-US" sz="2400" dirty="0" smtClean="0"/>
              <a:t>, Universidad </a:t>
            </a:r>
            <a:r>
              <a:rPr lang="en-US" sz="2400" dirty="0"/>
              <a:t>de </a:t>
            </a:r>
            <a:r>
              <a:rPr lang="en-US" sz="2400" dirty="0" smtClean="0"/>
              <a:t>Stanford</a:t>
            </a:r>
            <a:endParaRPr lang="en-US" sz="22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buSzPct val="105000"/>
              <a:buFont typeface="Wingdings" panose="05000000000000000000" pitchFamily="2" charset="2"/>
              <a:buChar char="§"/>
            </a:pPr>
            <a:r>
              <a:rPr lang="es-PR" sz="2600" dirty="0" smtClean="0">
                <a:solidFill>
                  <a:srgbClr val="FF0066"/>
                </a:solidFill>
                <a:cs typeface="Tahoma" pitchFamily="34" charset="0"/>
              </a:rPr>
              <a:t>Coaliciones</a:t>
            </a:r>
            <a:endParaRPr lang="es-PR" sz="2600" dirty="0">
              <a:solidFill>
                <a:srgbClr val="FF0066"/>
              </a:solidFill>
              <a:cs typeface="Tahoma" pitchFamily="34" charset="0"/>
            </a:endParaRPr>
          </a:p>
          <a:p>
            <a:pPr lvl="1">
              <a:lnSpc>
                <a:spcPct val="90000"/>
              </a:lnSpc>
              <a:buSzPct val="105000"/>
              <a:buNone/>
            </a:pPr>
            <a:r>
              <a:rPr lang="es-PR" sz="2600" dirty="0">
                <a:solidFill>
                  <a:prstClr val="black"/>
                </a:solidFill>
                <a:cs typeface="Tahoma" pitchFamily="34" charset="0"/>
              </a:rPr>
              <a:t>Library Copyright Alliance (LCA) </a:t>
            </a:r>
            <a:r>
              <a:rPr lang="es-PR" sz="2600" dirty="0">
                <a:solidFill>
                  <a:prstClr val="black"/>
                </a:solidFill>
                <a:cs typeface="Tahoma" pitchFamily="34" charset="0"/>
                <a:hlinkClick r:id="rId5"/>
              </a:rPr>
              <a:t>http://www.librarycopyrightalliance.org/</a:t>
            </a:r>
            <a:endParaRPr lang="es-PR" sz="2600" dirty="0">
              <a:solidFill>
                <a:prstClr val="black"/>
              </a:solidFill>
              <a:cs typeface="Tahoma" pitchFamily="34" charset="0"/>
            </a:endParaRPr>
          </a:p>
          <a:p>
            <a:pPr lvl="1">
              <a:lnSpc>
                <a:spcPct val="90000"/>
              </a:lnSpc>
              <a:buSzPct val="105000"/>
              <a:buNone/>
            </a:pPr>
            <a:r>
              <a:rPr lang="es-PR" sz="2600" dirty="0" err="1">
                <a:solidFill>
                  <a:prstClr val="black"/>
                </a:solidFill>
              </a:rPr>
              <a:t>Information</a:t>
            </a:r>
            <a:r>
              <a:rPr lang="es-PR" sz="2600" dirty="0">
                <a:solidFill>
                  <a:prstClr val="black"/>
                </a:solidFill>
              </a:rPr>
              <a:t> Access </a:t>
            </a:r>
            <a:r>
              <a:rPr lang="es-PR" sz="2600" dirty="0">
                <a:solidFill>
                  <a:prstClr val="black"/>
                </a:solidFill>
                <a:cs typeface="Tahoma" pitchFamily="34" charset="0"/>
              </a:rPr>
              <a:t>Alliance </a:t>
            </a:r>
            <a:r>
              <a:rPr lang="es-PR" sz="2600" dirty="0">
                <a:solidFill>
                  <a:prstClr val="black"/>
                </a:solidFill>
                <a:cs typeface="Tahoma" pitchFamily="34" charset="0"/>
                <a:hlinkClick r:id="rId6"/>
              </a:rPr>
              <a:t>http://www.informationaccess.org</a:t>
            </a:r>
            <a:r>
              <a:rPr lang="es-PR" sz="1900" dirty="0">
                <a:solidFill>
                  <a:prstClr val="black"/>
                </a:solidFill>
                <a:cs typeface="Tahoma" pitchFamily="34" charset="0"/>
                <a:hlinkClick r:id="rId6"/>
              </a:rPr>
              <a:t>/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9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28600" y="219173"/>
            <a:ext cx="8763000" cy="10668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s-PR" sz="3600" cap="none" dirty="0" smtClean="0">
                <a:latin typeface="Times New Roman" pitchFamily="18" charset="0"/>
              </a:rPr>
              <a:t>Repositorios Institucionales</a:t>
            </a:r>
            <a:endParaRPr lang="en-US" sz="3600" cap="none" dirty="0" smtClean="0"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219200"/>
            <a:ext cx="8458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</a:rPr>
              <a:t>MIT - Hewlett </a:t>
            </a:r>
            <a:r>
              <a:rPr lang="en-US" sz="2800" dirty="0">
                <a:latin typeface="Times New Roman" pitchFamily="18" charset="0"/>
              </a:rPr>
              <a:t>Packard</a:t>
            </a:r>
            <a:endParaRPr lang="en-US" sz="2800" dirty="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</a:rPr>
              <a:t>Plataforma</a:t>
            </a:r>
            <a:r>
              <a:rPr lang="en-US" sz="3200" dirty="0" smtClean="0">
                <a:latin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</a:rPr>
              <a:t>DSpace</a:t>
            </a:r>
            <a:endParaRPr lang="en-US" sz="3200" dirty="0" smtClean="0">
              <a:latin typeface="Times New Roman" pitchFamily="18" charset="0"/>
            </a:endParaRPr>
          </a:p>
          <a:p>
            <a:pPr lvl="1" eaLnBrk="1" hangingPunct="1">
              <a:buSzPct val="105000"/>
              <a:buFont typeface="Wingdings" pitchFamily="2" charset="2"/>
              <a:buChar char="Ø"/>
            </a:pPr>
            <a:r>
              <a:rPr lang="en-US" sz="3200" dirty="0" err="1" smtClean="0"/>
              <a:t>Infomine</a:t>
            </a:r>
            <a:endParaRPr lang="en-US" sz="3200" dirty="0" smtClean="0"/>
          </a:p>
          <a:p>
            <a:pPr marL="628650" indent="-571500">
              <a:buSzPct val="105000"/>
              <a:buFont typeface="Wingdings" panose="05000000000000000000" pitchFamily="2" charset="2"/>
              <a:buChar char="§"/>
            </a:pPr>
            <a:r>
              <a:rPr lang="es-PR" sz="3600" dirty="0" smtClean="0"/>
              <a:t>Repositorios Institucionales</a:t>
            </a:r>
            <a:endParaRPr lang="en-US" sz="3600" dirty="0" smtClean="0"/>
          </a:p>
          <a:p>
            <a:pPr marL="457200" lvl="1" indent="0">
              <a:buSzPct val="105000"/>
              <a:buNone/>
            </a:pPr>
            <a:r>
              <a:rPr lang="en-US" sz="3200" dirty="0" smtClean="0"/>
              <a:t>OPENDOAR </a:t>
            </a:r>
            <a:r>
              <a:rPr lang="en-US" sz="3200" dirty="0" smtClean="0">
                <a:hlinkClick r:id="rId2"/>
              </a:rPr>
              <a:t>http ://</a:t>
            </a:r>
            <a:r>
              <a:rPr lang="en-US" sz="3200" dirty="0">
                <a:hlinkClick r:id="rId2"/>
              </a:rPr>
              <a:t>www.opendoar.org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308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Organizaciones y Fundaciones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SPARC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Scholarly Publishing and Academic Resources Coalition) </a:t>
            </a:r>
            <a:r>
              <a:rPr lang="es-PR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s-P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://sparcopen.org/</a:t>
            </a:r>
            <a:endParaRPr lang="es-PR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https://www.eff.org</a:t>
            </a: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s-P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7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Center 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for Internet &amp; Society</a:t>
            </a:r>
          </a:p>
          <a:p>
            <a:pPr lvl="2">
              <a:lnSpc>
                <a:spcPct val="75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  <a:hlinkClick r:id="rId4"/>
              </a:rPr>
              <a:t>http://cyberlaw.stanford.edu/blog/2007/03/fairy-use-tale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endParaRPr lang="es-P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Evolución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E5E4D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 de Derechos de </a:t>
            </a:r>
            <a:r>
              <a:rPr lang="en-US" sz="3200" dirty="0" err="1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sz="32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001419"/>
          </a:xfrm>
        </p:spPr>
        <p:txBody>
          <a:bodyPr>
            <a:normAutofit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1976-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Esta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la Ley actual que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extendi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ahoma" pitchFamily="34" charset="0"/>
              </a:rPr>
              <a:t>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la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protección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a la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vida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del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autor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más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50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años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y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entró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vigor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enero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de1978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3F3F3F"/>
              </a:solidFill>
              <a:latin typeface="Times New Roman" pitchFamily="18" charset="0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1998- El Copyright  Term Extension Act- (Mickey Mouse Act)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extendi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  <a:cs typeface="Tahoma" pitchFamily="34" charset="0"/>
              </a:rPr>
              <a:t>ó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la </a:t>
            </a:r>
            <a:r>
              <a:rPr lang="en-US" sz="2400" dirty="0" err="1">
                <a:solidFill>
                  <a:srgbClr val="3F3F3F"/>
                </a:solidFill>
                <a:latin typeface="Times New Roman" pitchFamily="18" charset="0"/>
              </a:rPr>
              <a:t>protección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por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otros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 20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años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más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. De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modo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que la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protección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es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ahora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la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vida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del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autor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más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Times New Roman" pitchFamily="18" charset="0"/>
              </a:rPr>
              <a:t>70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</a:rPr>
              <a:t>años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</a:rPr>
              <a:t>.</a:t>
            </a:r>
            <a:endParaRPr lang="en-US" alt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1990-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Visual Arts Right Act (VARA)</a:t>
            </a:r>
          </a:p>
          <a:p>
            <a:pPr lvl="0" fontAlgn="base">
              <a:spcAft>
                <a:spcPct val="0"/>
              </a:spcAft>
              <a:buClr>
                <a:srgbClr val="E4005C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1998- Digital Millennium Copyright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Act-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responsabiliza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proveedores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servicios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de Internet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violaciones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 la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Ley.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Clr>
                <a:srgbClr val="E4005C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2002-TEACH ACT – Para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atender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asuntos</a:t>
            </a:r>
            <a:r>
              <a:rPr lang="en-US" altLang="en-US" sz="2400" dirty="0">
                <a:latin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Times New Roman" panose="02020603050405020304" pitchFamily="18" charset="0"/>
              </a:rPr>
              <a:t>educaci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ón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distancia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(no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fue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efectiva</a:t>
            </a:r>
            <a:r>
              <a:rPr lang="en-US" altLang="en-US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fontAlgn="base">
              <a:spcAft>
                <a:spcPct val="0"/>
              </a:spcAft>
              <a:buClr>
                <a:srgbClr val="E4005C"/>
              </a:buClr>
              <a:buSzPct val="70000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5664" cy="922114"/>
          </a:xfrm>
        </p:spPr>
        <p:txBody>
          <a:bodyPr>
            <a:noAutofit/>
          </a:bodyPr>
          <a:lstStyle/>
          <a:p>
            <a:r>
              <a:rPr lang="es-PR" sz="3600" dirty="0" smtClean="0"/>
              <a:t>Uso de Contenido de Terceros en Educación a Distancia:  Alternativas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92941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smtClean="0"/>
              <a:t>Permiso (Copyright </a:t>
            </a:r>
            <a:r>
              <a:rPr lang="es-PR" sz="2800" dirty="0" err="1" smtClean="0"/>
              <a:t>Clearance</a:t>
            </a:r>
            <a:r>
              <a:rPr lang="es-PR" sz="2800" dirty="0" smtClean="0"/>
              <a:t> Center</a:t>
            </a:r>
            <a:endParaRPr lang="es-PR" sz="2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smtClean="0"/>
              <a:t>Dominio Público- Usar contenido en dominio público o disponible a través de licencias de </a:t>
            </a:r>
            <a:r>
              <a:rPr lang="es-PR" sz="2800" dirty="0" err="1" smtClean="0"/>
              <a:t>Creative</a:t>
            </a:r>
            <a:r>
              <a:rPr lang="es-PR" sz="2800" dirty="0" smtClean="0"/>
              <a:t> </a:t>
            </a:r>
            <a:r>
              <a:rPr lang="es-PR" sz="2800" dirty="0" err="1" smtClean="0"/>
              <a:t>Commons</a:t>
            </a:r>
            <a:endParaRPr lang="es-PR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sz="2800" dirty="0" smtClean="0"/>
              <a:t>Páginas web que ofrecen material en dominio público</a:t>
            </a:r>
            <a:endParaRPr lang="es-PR" sz="2400" dirty="0" smtClean="0">
              <a:hlinkClick r:id="rId2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s-PR" sz="2400" dirty="0" smtClean="0">
                <a:hlinkClick r:id="rId2"/>
              </a:rPr>
              <a:t>http://www.public-domain-image.com/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>
                <a:hlinkClick r:id="rId3"/>
              </a:rPr>
              <a:t>http://www.pdclipart.org/thumbnails.php?album=37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>
                <a:hlinkClick r:id="rId4"/>
              </a:rPr>
              <a:t>http://bottledvideo.com/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>
                <a:hlinkClick r:id="rId5"/>
              </a:rPr>
              <a:t>https://archive.org/details/movies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>
                <a:hlinkClick r:id="rId6"/>
              </a:rPr>
              <a:t>https://vimeo.com/creativecommons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 smtClean="0">
                <a:hlinkClick r:id="rId7"/>
              </a:rPr>
              <a:t>http://search.creativecommons.org/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>
                <a:hlinkClick r:id="rId8"/>
              </a:rPr>
              <a:t>https://</a:t>
            </a:r>
            <a:r>
              <a:rPr lang="es-PR" sz="2400" dirty="0" smtClean="0">
                <a:hlinkClick r:id="rId8"/>
              </a:rPr>
              <a:t>commons.wikimedia.org</a:t>
            </a:r>
            <a:endParaRPr lang="es-PR" sz="2400" dirty="0" smtClean="0"/>
          </a:p>
          <a:p>
            <a:pPr marL="0" indent="0">
              <a:buNone/>
            </a:pPr>
            <a:r>
              <a:rPr lang="es-PR" sz="2400" dirty="0">
                <a:hlinkClick r:id="rId9"/>
              </a:rPr>
              <a:t>http://freemusicarchive.org/</a:t>
            </a:r>
            <a:endParaRPr lang="es-PR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9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</a:t>
            </a:r>
            <a:r>
              <a:rPr lang="es-P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P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Columna de opinión  Peer-to-Peer </a:t>
            </a:r>
            <a:r>
              <a:rPr lang="es-P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P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eview</a:t>
            </a:r>
            <a:endParaRPr lang="es-P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Wayne 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Bivens-Tatum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 and Religion Librarian at Princeton University and an adjunct instructor at the University of Illinois Graduate School of Library and Information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</a:p>
          <a:p>
            <a:pPr marL="0" indent="0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Bivens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-Tatum, W.  (2014, December 11). Creating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E-books.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://lj.libraryjournal.com/2014/12/opinion/peer-to-peer-review/creating-the-future-of-ebooks-peer-to-peer-review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P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e-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00050" lvl="1" indent="0">
              <a:buNone/>
            </a:pP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P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s-P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P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“radical patron-driven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(RPDA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P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34" y="116632"/>
            <a:ext cx="8229600" cy="576064"/>
          </a:xfrm>
        </p:spPr>
        <p:txBody>
          <a:bodyPr>
            <a:noAutofit/>
          </a:bodyPr>
          <a:lstStyle/>
          <a:p>
            <a:r>
              <a:rPr lang="es-P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584373"/>
          </a:xfrm>
        </p:spPr>
        <p:txBody>
          <a:bodyPr>
            <a:normAutofit/>
          </a:bodyPr>
          <a:lstStyle/>
          <a:p>
            <a:pPr marL="347663" indent="-347663">
              <a:buClr>
                <a:srgbClr val="FF0000"/>
              </a:buClr>
              <a:buNone/>
            </a:pP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Alabanese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A. (2010,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14). A Failure to Communicate: In a lawsuit against Georgia State University over–reserves, scholarly publishing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faces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defining moment. Publishers Weekly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R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Anderson, E. (2016)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Print to Electronic: The Library Perspective,</a:t>
            </a:r>
            <a:r>
              <a:rPr lang="en-US" sz="9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Publishing Research Quarterly, 32, 1-8 </a:t>
            </a: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FF0000"/>
              </a:buClr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FF0000"/>
              </a:buClr>
              <a:buNone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Research Libraries. The way forward, after Costco [Updated]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http://policynotes.arl.org/post/3034450527/the-way-forward-after-costco-updated</a:t>
            </a:r>
          </a:p>
          <a:p>
            <a:pPr marL="457200" lvl="1" indent="0">
              <a:buClr>
                <a:srgbClr val="FF0000"/>
              </a:buClr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8925" indent="-231775">
              <a:buClr>
                <a:srgbClr val="FF0000"/>
              </a:buClr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Research Libraries Statistics 2006-2007. Association of Research Libraries.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Washigton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D.C.</a:t>
            </a:r>
            <a:r>
              <a:rPr lang="en-US" sz="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 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r>
              <a:rPr lang="en-US" sz="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2010‐11. Monograph and Serial costs 1986-2011.[ </a:t>
            </a:r>
            <a:r>
              <a:rPr lang="en-US" sz="9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Gráfica</a:t>
            </a:r>
            <a:r>
              <a:rPr lang="en-US" sz="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Research Libraries, Washington, D.C. *Includes electronic resources from 1999‐2011.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Clr>
                <a:srgbClr val="FF0000"/>
              </a:buClr>
              <a:buNone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Bruegel, P. The Elder (1556) 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Fishes Eat Little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Fishes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Imágen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marL="57150" indent="0">
              <a:buClr>
                <a:srgbClr val="FF0000"/>
              </a:buClr>
              <a:buNone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indent="0">
              <a:buClr>
                <a:srgbClr val="FF0000"/>
              </a:buCl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Crews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, K.D. (2006). Copyright law for librarians and educators: Creative strategies and practical  solutions. 2 ed. Chicago: ALA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marL="396875" indent="-396875">
              <a:lnSpc>
                <a:spcPct val="120000"/>
              </a:lnSpc>
              <a:buClr>
                <a:srgbClr val="E3CC5A"/>
              </a:buClr>
              <a:buNone/>
            </a:pPr>
            <a:r>
              <a:rPr lang="en-US" sz="900" dirty="0" err="1">
                <a:latin typeface="Times New Roman" pitchFamily="18" charset="0"/>
                <a:cs typeface="Times New Roman" panose="02020603050405020304" pitchFamily="18" charset="0"/>
              </a:rPr>
              <a:t>Farid</a:t>
            </a:r>
            <a:r>
              <a:rPr lang="en-US" sz="900" dirty="0">
                <a:latin typeface="Times New Roman" pitchFamily="18" charset="0"/>
                <a:cs typeface="Times New Roman" panose="02020603050405020304" pitchFamily="18" charset="0"/>
              </a:rPr>
              <a:t>, N. (2003 Spring). Not in my library: Eldred v. Ashcroft and the demise of the public domain, Tulane Journal of Technology and Intellectual Property 5 (1),1-29</a:t>
            </a:r>
          </a:p>
          <a:p>
            <a:pPr marL="0" indent="0">
              <a:lnSpc>
                <a:spcPct val="120000"/>
              </a:lnSpc>
              <a:buClr>
                <a:srgbClr val="E3CC5A"/>
              </a:buClr>
              <a:buNone/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288925" indent="-288925">
              <a:lnSpc>
                <a:spcPct val="120000"/>
              </a:lnSpc>
              <a:buClr>
                <a:srgbClr val="E3CC5A"/>
              </a:buClr>
              <a:buNone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, A.  (2010, December 13). Supreme Court Rules Against Consumers in Costco vs. Omega.  Daily Finance. http://www.dailyfinance.com/2010/12/13/supreme-court-rules-against-consumers-in-costco-vs-omega</a:t>
            </a:r>
          </a:p>
          <a:p>
            <a:pPr marL="0" indent="0">
              <a:lnSpc>
                <a:spcPct val="80000"/>
              </a:lnSpc>
              <a:buClr>
                <a:srgbClr val="E3CC5A"/>
              </a:buClr>
              <a:buNone/>
            </a:pPr>
            <a:endParaRPr lang="en-US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Clr>
                <a:srgbClr val="E3CC5A"/>
              </a:buClr>
              <a:buNone/>
            </a:pP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Hirtle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P. B. (2011)</a:t>
            </a:r>
            <a:r>
              <a:rPr lang="en-US" sz="900" dirty="0">
                <a:latin typeface="Times New Roman" pitchFamily="18" charset="0"/>
                <a:ea typeface="Times New Roman" pitchFamily="18" charset="0"/>
                <a:cs typeface="Times New Roman" panose="02020603050405020304" pitchFamily="18" charset="0"/>
              </a:rPr>
              <a:t> Copyright Term and the Public Domain in the United States. Cornell University Libraries.</a:t>
            </a:r>
            <a:r>
              <a:rPr lang="en-US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9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lang="en-US" sz="900" u="sng" dirty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://copyright.cornell.edu/resources/publicdomain.cfm</a:t>
            </a:r>
            <a:endParaRPr lang="en-US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Lebert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 (2009) </a:t>
            </a:r>
            <a:r>
              <a:rPr lang="en-US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short History of E-books</a:t>
            </a:r>
            <a:r>
              <a:rPr lang="en-US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NEF, University of 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Toronto</a:t>
            </a:r>
          </a:p>
          <a:p>
            <a:pPr marL="0" lvl="0" indent="0">
              <a:buNone/>
            </a:pPr>
            <a:endParaRPr lang="es-PR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lvl="0" indent="-119063">
              <a:lnSpc>
                <a:spcPct val="120000"/>
              </a:lnSpc>
              <a:buNone/>
            </a:pPr>
            <a:r>
              <a:rPr lang="es-PR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Montalvo, M., &amp; Lebrón, J. (2014). La adquisición de e-</a:t>
            </a:r>
            <a:r>
              <a:rPr lang="es-PR" sz="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PR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la biblioteca universitaria puertorriqueña: condiciones de uso y preferencias de los usuarios. </a:t>
            </a:r>
            <a:r>
              <a:rPr lang="es-PR" sz="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General de Información y Documentación  24 (2),255-278.</a:t>
            </a:r>
            <a:endParaRPr lang="en-US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None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Rojers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(2015). Higher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Book Publishing—from Print to Digital: A Review of the Literature, Pub Res Q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31:264–274, </a:t>
            </a:r>
          </a:p>
          <a:p>
            <a:pPr marL="0" indent="0">
              <a:buNone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Slater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(2010).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Aren’t E-Books Gaining More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 in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Libraries? E-Book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and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Perceptions: A Review of Published</a:t>
            </a:r>
          </a:p>
          <a:p>
            <a:pPr marL="228600" indent="0"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and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sz="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Journal </a:t>
            </a:r>
            <a:r>
              <a:rPr lang="en-US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Web Librarianship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305–331.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ketty.rodriguez1@upr.edu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Muchas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Gracias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 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Convenci</a:t>
            </a: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ón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Berna (1886)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lvl="1" fontAlgn="base"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Confiere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protección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 la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momento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crearla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tanto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cubre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las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obras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no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publicadas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obra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necesita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estar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registrada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para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ser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protegida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obras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nacionales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autores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extranjeros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tienen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mismos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derechos </a:t>
            </a:r>
          </a:p>
          <a:p>
            <a:pPr lvl="1" fontAlgn="base"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s-P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Reconoce los derechos morales del autor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SzPct val="127000"/>
              <a:buFont typeface="Wingdings" panose="05000000000000000000" pitchFamily="2" charset="2"/>
              <a:buChar char="§"/>
              <a:defRPr/>
            </a:pPr>
            <a:r>
              <a:rPr lang="es-PR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Estados Unidos empieza a adoptar estos principios  poco a poco… en 1976, y en 1989</a:t>
            </a:r>
            <a:r>
              <a:rPr lang="es-PR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PR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err="1">
                <a:latin typeface="Times New Roman" panose="02020603050405020304" pitchFamily="18" charset="0"/>
              </a:rPr>
              <a:t>Reacci</a:t>
            </a:r>
            <a:r>
              <a:rPr lang="en-US" altLang="en-US" sz="4000" dirty="0" err="1">
                <a:latin typeface="Times New Roman" panose="02020603050405020304" pitchFamily="18" charset="0"/>
                <a:cs typeface="Arial" panose="020B0604020202020204" pitchFamily="34" charset="0"/>
              </a:rPr>
              <a:t>ón</a:t>
            </a:r>
            <a:r>
              <a:rPr lang="en-US" altLang="en-US" sz="4000" dirty="0">
                <a:latin typeface="Times New Roman" panose="02020603050405020304" pitchFamily="18" charset="0"/>
              </a:rPr>
              <a:t> a la Ley de Derechos de </a:t>
            </a:r>
            <a:r>
              <a:rPr lang="en-US" altLang="en-US" sz="4000" dirty="0" err="1">
                <a:latin typeface="Times New Roman" panose="02020603050405020304" pitchFamily="18" charset="0"/>
              </a:rPr>
              <a:t>Autor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P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Espíritu de la Ley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Fomentar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progreso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innovación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creación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ciencias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artes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el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común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sociedad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>
            <a:noAutofit/>
          </a:bodyPr>
          <a:lstStyle/>
          <a:p>
            <a:r>
              <a:rPr lang="es-P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Reacciones del público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P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sectores que abogan porque la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ley de derechos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restrictiva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P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otros que abogan por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que la </a:t>
            </a:r>
            <a:r>
              <a:rPr lang="en-US" altLang="en-US" sz="2800" dirty="0">
                <a:latin typeface="Times New Roman" panose="02020603050405020304" pitchFamily="18" charset="0"/>
              </a:rPr>
              <a:t>ley sea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más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restrictiva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850106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Ley de Derechos de Autor de 1976, 1978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4245868" cy="783778"/>
          </a:xfrm>
        </p:spPr>
        <p:txBody>
          <a:bodyPr>
            <a:normAutofit fontScale="92500"/>
          </a:bodyPr>
          <a:lstStyle/>
          <a:p>
            <a:r>
              <a:rPr lang="es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Derechos exclusivos </a:t>
            </a:r>
            <a:r>
              <a:rPr lang="es-P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 de los derechos de </a:t>
            </a:r>
            <a:r>
              <a:rPr lang="es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(</a:t>
            </a:r>
            <a:r>
              <a:rPr lang="es-P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  <a:r>
              <a:rPr lang="es-P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.106)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4680520" cy="4248472"/>
          </a:xfrm>
        </p:spPr>
        <p:txBody>
          <a:bodyPr>
            <a:normAutofit fontScale="25000" lnSpcReduction="20000"/>
          </a:bodyPr>
          <a:lstStyle/>
          <a:p>
            <a:pPr marL="57150" lvl="0" indent="0" fontAlgn="base"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ü"/>
            </a:pPr>
            <a:endParaRPr lang="en-US" sz="22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reproducción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distribución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adaptación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exhibición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representación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o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actuación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grabaciones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sonoras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400050"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transmisión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7400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digital</a:t>
            </a:r>
            <a:r>
              <a:rPr lang="en-US" sz="7400" dirty="0" err="1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Co</a:t>
            </a:r>
            <a:endParaRPr lang="en-US" sz="7400" dirty="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  <a:p>
            <a:pPr marL="57150" lvl="0" indent="0" fontAlgn="base">
              <a:spcAft>
                <a:spcPct val="0"/>
              </a:spcAft>
              <a:buClr>
                <a:srgbClr val="FF0000"/>
              </a:buClr>
              <a:buNone/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  <a:p>
            <a:pPr marL="57150" lvl="0" indent="0" fontAlgn="base">
              <a:spcAft>
                <a:spcPct val="0"/>
              </a:spcAft>
              <a:buClr>
                <a:srgbClr val="FF0000"/>
              </a:buClr>
              <a:buNone/>
            </a:pPr>
            <a:endParaRPr lang="en-US" sz="5100" dirty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PR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Se inicia un alineamiento de la ley con los principios de la Convención de Berna</a:t>
            </a:r>
          </a:p>
          <a:p>
            <a:pPr lvl="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Concede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protección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a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obras</a:t>
            </a:r>
            <a:r>
              <a:rPr lang="en-US" sz="7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no </a:t>
            </a:r>
            <a:r>
              <a:rPr lang="en-US" sz="74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publicadas</a:t>
            </a:r>
            <a:endParaRPr lang="en-US" sz="7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endParaRPr lang="en-US" sz="7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908720"/>
            <a:ext cx="3959423" cy="978123"/>
          </a:xfrm>
        </p:spPr>
        <p:txBody>
          <a:bodyPr>
            <a:normAutofit/>
          </a:bodyPr>
          <a:lstStyle/>
          <a:p>
            <a:r>
              <a:rPr lang="es-ES" dirty="0"/>
              <a:t>Excepciones a los Derechos Exclusivos del titular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8064" y="1916832"/>
            <a:ext cx="3816424" cy="420933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Sección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107: Fair use (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uso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justo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) 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Sección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109: First sale (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primera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venta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pPr lvl="0">
              <a:buClr>
                <a:srgbClr val="FF0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s-ES" dirty="0">
                <a:solidFill>
                  <a:prstClr val="black"/>
                </a:solidFill>
              </a:rPr>
              <a:t>Sección 108: Library </a:t>
            </a:r>
            <a:r>
              <a:rPr lang="es-ES" dirty="0" err="1">
                <a:solidFill>
                  <a:prstClr val="black"/>
                </a:solidFill>
              </a:rPr>
              <a:t>copying</a:t>
            </a:r>
            <a:r>
              <a:rPr lang="es-ES" dirty="0">
                <a:solidFill>
                  <a:prstClr val="black"/>
                </a:solidFill>
              </a:rPr>
              <a:t> (Reproducción en bibliotecas)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&amp;quot;&quot;/&gt;&lt;property id=&quot;20307&quot; value=&quot;275&quot;/&gt;&lt;/object&gt;&lt;object type=&quot;3&quot; unique_id=&quot;10005&quot;&gt;&lt;property id=&quot;20148&quot; value=&quot;5&quot;/&gt;&lt;property id=&quot;20300&quot; value=&quot;Slide 2 - &amp;quot;Temas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Antecedente Constitucional de la Ley de Derechos de Autor en Estados UnidosLey&amp;quot;&quot;/&gt;&lt;property id=&quot;20307&quot; value=&quot;273&quot;/&gt;&lt;/object&gt;&lt;object type=&quot;3&quot; unique_id=&quot;10007&quot;&gt;&lt;property id=&quot;20148&quot; value=&quot;5&quot;/&gt;&lt;property id=&quot;20300&quot; value=&quot;Slide 4 - &amp;quot;Evolución:  Ley de Derechos de Autor&amp;quot;&quot;/&gt;&lt;property id=&quot;20307&quot; value=&quot;284&quot;/&gt;&lt;/object&gt;&lt;object type=&quot;3&quot; unique_id=&quot;10008&quot;&gt;&lt;property id=&quot;20148&quot; value=&quot;5&quot;/&gt;&lt;property id=&quot;20300&quot; value=&quot;Slide 6 - &amp;quot; La Convención de Berna (1886)&amp;quot;&quot;/&gt;&lt;property id=&quot;20307&quot; value=&quot;276&quot;/&gt;&lt;/object&gt;&lt;object type=&quot;3&quot; unique_id=&quot;10009&quot;&gt;&lt;property id=&quot;20148&quot; value=&quot;5&quot;/&gt;&lt;property id=&quot;20300&quot; value=&quot;Slide 5 - &amp;quot;Evolución:  Ley de Derechos de Autor&amp;quot;&quot;/&gt;&lt;property id=&quot;20307&quot; value=&quot;285&quot;/&gt;&lt;/object&gt;&lt;object type=&quot;3&quot; unique_id=&quot;10010&quot;&gt;&lt;property id=&quot;20148&quot; value=&quot;5&quot;/&gt;&lt;property id=&quot;20300&quot; value=&quot;Slide 7 - &amp;quot;Reacción a la Ley de Derechos de Autor&amp;quot;&quot;/&gt;&lt;property id=&quot;20307&quot; value=&quot;282&quot;/&gt;&lt;/object&gt;&lt;object type=&quot;3&quot; unique_id=&quot;10011&quot;&gt;&lt;property id=&quot;20148&quot; value=&quot;5&quot;/&gt;&lt;property id=&quot;20300&quot; value=&quot;Slide 8 - &amp;quot;Ley de Derechos de Autor de 1976, 1978&amp;quot;&quot;/&gt;&lt;property id=&quot;20307&quot; value=&quot;336&quot;/&gt;&lt;/object&gt;&lt;object type=&quot;3&quot; unique_id=&quot;10012&quot;&gt;&lt;property id=&quot;20148&quot; value=&quot;5&quot;/&gt;&lt;property id=&quot;20300&quot; value=&quot;Slide 9&quot;/&gt;&lt;property id=&quot;20307&quot; value=&quot;337&quot;/&gt;&lt;/object&gt;&lt;object type=&quot;3&quot; unique_id=&quot;10013&quot;&gt;&lt;property id=&quot;20148&quot; value=&quot;5&quot;/&gt;&lt;property id=&quot;20300&quot; value=&quot;Slide 10 - &amp;quot;Uso Justo: Sección 107&amp;quot;&quot;/&gt;&lt;property id=&quot;20307&quot; value=&quot;297&quot;/&gt;&lt;/object&gt;&lt;object type=&quot;3&quot; unique_id=&quot;10014&quot;&gt;&lt;property id=&quot;20148&quot; value=&quot;5&quot;/&gt;&lt;property id=&quot;20300&quot; value=&quot;Slide 11 - &amp;quot;Uso justo (sección 107)- Cómo se identifica&amp;quot;&quot;/&gt;&lt;property id=&quot;20307&quot; value=&quot;326&quot;/&gt;&lt;/object&gt;&lt;object type=&quot;3&quot; unique_id=&quot;10015&quot;&gt;&lt;property id=&quot;20148&quot; value=&quot;5&quot;/&gt;&lt;property id=&quot;20300&quot; value=&quot;Slide 12 - &amp;quot;Uso Justo, Sección 107:  Casos Claves &amp;quot;&quot;/&gt;&lt;property id=&quot;20307&quot; value=&quot;329&quot;/&gt;&lt;/object&gt;&lt;object type=&quot;3&quot; unique_id=&quot;10016&quot;&gt;&lt;property id=&quot;20148&quot; value=&quot;5&quot;/&gt;&lt;property id=&quot;20300&quot; value=&quot;Slide 13 - &amp;quot;Uso Justo : Casos Claves &amp;#x0D;&amp;#x0A;Reproducciones de “Coursepacks”&amp;quot;&quot;/&gt;&lt;property id=&quot;20307&quot; value=&quot;333&quot;/&gt;&lt;/object&gt;&lt;object type=&quot;3&quot; unique_id=&quot;10017&quot;&gt;&lt;property id=&quot;20148&quot; value=&quot;5&quot;/&gt;&lt;property id=&quot;20300&quot; value=&quot;Slide 14 - &amp;quot;Casos Claves (uso Justo) cont.&amp;quot;&quot;/&gt;&lt;property id=&quot;20307&quot; value=&quot;331&quot;/&gt;&lt;/object&gt;&lt;object type=&quot;3&quot; unique_id=&quot;10018&quot;&gt;&lt;property id=&quot;20148&quot; value=&quot;5&quot;/&gt;&lt;property id=&quot;20300&quot; value=&quot;Slide 15 - &amp;quot;La Primera Venta (Sección 109)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La Primera Venta: Casos Claves &amp;quot;&quot;/&gt;&lt;property id=&quot;20307&quot; value=&quot;334&quot;/&gt;&lt;/object&gt;&lt;object type=&quot;3&quot; unique_id=&quot;10020&quot;&gt;&lt;property id=&quot;20148&quot; value=&quot;5&quot;/&gt;&lt;property id=&quot;20300&quot; value=&quot;Slide 17 - &amp;quot; La Primera Venta (casos Claves) cont.&amp;quot;&quot;/&gt;&lt;property id=&quot;20307&quot; value=&quot;335&quot;/&gt;&lt;/object&gt;&lt;object type=&quot;3&quot; unique_id=&quot;10021&quot;&gt;&lt;property id=&quot;20148&quot; value=&quot;5&quot;/&gt;&lt;property id=&quot;20300&quot; value=&quot;Slide 18 - &amp;quot;Reproducción en Bibliotecas (Sección 108)&amp;quot;&quot;/&gt;&lt;property id=&quot;20307&quot; value=&quot;290&quot;/&gt;&lt;/object&gt;&lt;object type=&quot;3&quot; unique_id=&quot;10022&quot;&gt;&lt;property id=&quot;20148&quot; value=&quot;5&quot;/&gt;&lt;property id=&quot;20300&quot; value=&quot;Slide 19 - &amp;quot;¿Quién es el dueño de los Derechos de Autor?&amp;quot;&quot;/&gt;&lt;property id=&quot;20307&quot; value=&quot;288&quot;/&gt;&lt;/object&gt;&lt;object type=&quot;3&quot; unique_id=&quot;10023&quot;&gt;&lt;property id=&quot;20148&quot; value=&quot;5&quot;/&gt;&lt;property id=&quot;20300&quot; value=&quot;Slide 20 - &amp;quot;Puntos a recordar al aplicar la Ley de Derechos de Autor de 1976&amp;quot;&quot;/&gt;&lt;property id=&quot;20307&quot; value=&quot;292&quot;/&gt;&lt;/object&gt;&lt;object type=&quot;3&quot; unique_id=&quot;10024&quot;&gt;&lt;property id=&quot;20148&quot; value=&quot;5&quot;/&gt;&lt;property id=&quot;20300&quot; value=&quot;Slide 21 - &amp;quot;Herramientas para  la toma de decisiones&amp;quot;&quot;/&gt;&lt;property id=&quot;20307&quot; value=&quot;299&quot;/&gt;&lt;/object&gt;&lt;object type=&quot;3&quot; unique_id=&quot;10025&quot;&gt;&lt;property id=&quot;20148&quot; value=&quot;5&quot;/&gt;&lt;property id=&quot;20300&quot; value=&quot;Slide 22 - &amp;quot;Otros Casos: Sobre Uso Justo: &amp;quot;&quot;/&gt;&lt;property id=&quot;20307&quot; value=&quot;320&quot;/&gt;&lt;/object&gt;&lt;object type=&quot;3&quot; unique_id=&quot;10026&quot;&gt;&lt;property id=&quot;20148&quot; value=&quot;5&quot;/&gt;&lt;property id=&quot;20300&quot; value=&quot;Slide 23 - &amp;quot;Leibovitz v. Paramount Pictures Corp.&amp;quot;&quot;/&gt;&lt;property id=&quot;20307&quot; value=&quot;321&quot;/&gt;&lt;/object&gt;&lt;object type=&quot;3&quot; unique_id=&quot;10027&quot;&gt;&lt;property id=&quot;20148&quot; value=&quot;5&quot;/&gt;&lt;property id=&quot;20300&quot; value=&quot;Slide 24 - &amp;quot;La Evolución  de la Ley y las Desiciones de Casos Recientes Demuestran:&amp;quot;&quot;/&gt;&lt;property id=&quot;20307&quot; value=&quot;327&quot;/&gt;&lt;/object&gt;&lt;object type=&quot;3&quot; unique_id=&quot;10028&quot;&gt;&lt;property id=&quot;20148&quot; value=&quot;5&quot;/&gt;&lt;property id=&quot;20300&quot; value=&quot;Slide 25&quot;/&gt;&lt;property id=&quot;20307&quot; value=&quot;338&quot;/&gt;&lt;/object&gt;&lt;object type=&quot;3&quot; unique_id=&quot;10029&quot;&gt;&lt;property id=&quot;20148&quot; value=&quot;5&quot;/&gt;&lt;property id=&quot;20300&quot; value=&quot;Slide 28 - &amp;quot;¿Qué es un e-book?&amp;quot;&quot;/&gt;&lt;property id=&quot;20307&quot; value=&quot;339&quot;/&gt;&lt;/object&gt;&lt;object type=&quot;3&quot; unique_id=&quot;10030&quot;&gt;&lt;property id=&quot;20148&quot; value=&quot;5&quot;/&gt;&lt;property id=&quot;20300&quot; value=&quot;Slide 34 - &amp;quot;Las Casas Publicadoras&amp;quot;&quot;/&gt;&lt;property id=&quot;20307&quot; value=&quot;286&quot;/&gt;&lt;/object&gt;&lt;object type=&quot;3&quot; unique_id=&quot;10031&quot;&gt;&lt;property id=&quot;20148&quot; value=&quot;5&quot;/&gt;&lt;property id=&quot;20300&quot; value=&quot;Slide 26 - &amp;quot;De lo impreso a lo digital (ownership vs access): impacto en la institución&amp;quot;&quot;/&gt;&lt;property id=&quot;20307&quot; value=&quot;296&quot;/&gt;&lt;/object&gt;&lt;object type=&quot;3&quot; unique_id=&quot;10032&quot;&gt;&lt;property id=&quot;20148&quot; value=&quot;5&quot;/&gt;&lt;property id=&quot;20300&quot; value=&quot;Slide 42 - &amp;quot;Uso de contenido de terceros en educación a distancia:  Alternativas&amp;quot;&quot;/&gt;&lt;property id=&quot;20307&quot; value=&quot;294&quot;/&gt;&lt;/object&gt;&lt;object type=&quot;3&quot; unique_id=&quot;10033&quot;&gt;&lt;property id=&quot;20148&quot; value=&quot;5&quot;/&gt;&lt;property id=&quot;20300&quot; value=&quot;Slide 39 - &amp;quot;?&amp;quot;&quot;/&gt;&lt;property id=&quot;20307&quot; value=&quot;266&quot;/&gt;&lt;/object&gt;&lt;object type=&quot;3&quot; unique_id=&quot;10034&quot;&gt;&lt;property id=&quot;20148&quot; value=&quot;5&quot;/&gt;&lt;property id=&quot;20300&quot; value=&quot;Slide 40&quot;/&gt;&lt;property id=&quot;20307&quot; value=&quot;317&quot;/&gt;&lt;/object&gt;&lt;object type=&quot;3&quot; unique_id=&quot;10035&quot;&gt;&lt;property id=&quot;20148&quot; value=&quot;5&quot;/&gt;&lt;property id=&quot;20300&quot; value=&quot;Slide 44 - &amp;quot;Coaliciones , movimientos y  Investigadores y otros&amp;#x0D;&amp;#x0A;&amp;quot;&quot;/&gt;&lt;property id=&quot;20307&quot; value=&quot;300&quot;/&gt;&lt;/object&gt;&lt;object type=&quot;3&quot; unique_id=&quot;10036&quot;&gt;&lt;property id=&quot;20148&quot; value=&quot;5&quot;/&gt;&lt;property id=&quot;20300&quot; value=&quot;Slide 45&quot;/&gt;&lt;property id=&quot;20307&quot; value=&quot;305&quot;/&gt;&lt;/object&gt;&lt;object type=&quot;3&quot; unique_id=&quot;10038&quot;&gt;&lt;property id=&quot;20148&quot; value=&quot;5&quot;/&gt;&lt;property id=&quot;20300&quot; value=&quot;Slide 31 - &amp;quot;Altas expectativas de los e-books&amp;quot;&quot;/&gt;&lt;property id=&quot;20307&quot; value=&quot;314&quot;/&gt;&lt;/object&gt;&lt;object type=&quot;3&quot; unique_id=&quot;10039&quot;&gt;&lt;property id=&quot;20148&quot; value=&quot;5&quot;/&gt;&lt;property id=&quot;20300&quot; value=&quot;Slide 41 - &amp;quot;Glosa de artículos académicos y lenguaje de venta&amp;quot;&quot;/&gt;&lt;property id=&quot;20307&quot; value=&quot;316&quot;/&gt;&lt;/object&gt;&lt;object type=&quot;3&quot; unique_id=&quot;10040&quot;&gt;&lt;property id=&quot;20148&quot; value=&quot;5&quot;/&gt;&lt;property id=&quot;20300&quot; value=&quot;Slide 46 - &amp;quot;Los e-books y las Bibliotecas Académicas&amp;quot;&quot;/&gt;&lt;property id=&quot;20307&quot; value=&quot;313&quot;/&gt;&lt;/object&gt;&lt;object type=&quot;3&quot; unique_id=&quot;10041&quot;&gt;&lt;property id=&quot;20148&quot; value=&quot;5&quot;/&gt;&lt;property id=&quot;20300&quot; value=&quot;Slide 43 - &amp;quot;El Problema Fundamental es  Acceso&amp;quot;&quot;/&gt;&lt;property id=&quot;20307&quot; value=&quot;308&quot;/&gt;&lt;/object&gt;&lt;object type=&quot;3&quot; unique_id=&quot;10042&quot;&gt;&lt;property id=&quot;20148&quot; value=&quot;5&quot;/&gt;&lt;property id=&quot;20300&quot; value=&quot;Slide 33 - &amp;quot;Las razones&amp;quot;&quot;/&gt;&lt;property id=&quot;20307&quot; value=&quot;311&quot;/&gt;&lt;/object&gt;&lt;object type=&quot;3&quot; unique_id=&quot;10043&quot;&gt;&lt;property id=&quot;20148&quot; value=&quot;5&quot;/&gt;&lt;property id=&quot;20300&quot; value=&quot;Slide 47 - &amp;quot;Consolidación en la industria de las publicaciones&amp;quot;&quot;/&gt;&lt;property id=&quot;20307&quot; value=&quot;307&quot;/&gt;&lt;/object&gt;&lt;object type=&quot;3&quot; unique_id=&quot;10044&quot;&gt;&lt;property id=&quot;20148&quot; value=&quot;5&quot;/&gt;&lt;property id=&quot;20300&quot; value=&quot;Slide 48&quot;/&gt;&lt;property id=&quot;20307&quot; value=&quot;315&quot;/&gt;&lt;/object&gt;&lt;object type=&quot;3&quot; unique_id=&quot;10045&quot;&gt;&lt;property id=&quot;20148&quot; value=&quot;5&quot;/&gt;&lt;property id=&quot;20300&quot; value=&quot;Slide 49&quot;/&gt;&lt;property id=&quot;20307&quot; value=&quot;310&quot;/&gt;&lt;/object&gt;&lt;object type=&quot;3&quot; unique_id=&quot;10046&quot;&gt;&lt;property id=&quot;20148&quot; value=&quot;5&quot;/&gt;&lt;property id=&quot;20300&quot; value=&quot;Slide 50&quot;/&gt;&lt;property id=&quot;20307&quot; value=&quot;303&quot;/&gt;&lt;/object&gt;&lt;object type=&quot;3&quot; unique_id=&quot;10047&quot;&gt;&lt;property id=&quot;20148&quot; value=&quot;5&quot;/&gt;&lt;property id=&quot;20300&quot; value=&quot;Slide 51 - &amp;quot;Bibliotecas Academicas&amp;quot;&quot;/&gt;&lt;property id=&quot;20307&quot; value=&quot;306&quot;/&gt;&lt;/object&gt;&lt;object type=&quot;3&quot; unique_id=&quot;10048&quot;&gt;&lt;property id=&quot;20148&quot; value=&quot;5&quot;/&gt;&lt;property id=&quot;20300&quot; value=&quot;Slide 52&quot;/&gt;&lt;property id=&quot;20307&quot; value=&quot;270&quot;/&gt;&lt;/object&gt;&lt;object type=&quot;3&quot; unique_id=&quot;10049&quot;&gt;&lt;property id=&quot;20148&quot; value=&quot;5&quot;/&gt;&lt;property id=&quot;20300&quot; value=&quot;Slide 53&quot;/&gt;&lt;property id=&quot;20307&quot; value=&quot;268&quot;/&gt;&lt;/object&gt;&lt;object type=&quot;3&quot; unique_id=&quot;10050&quot;&gt;&lt;property id=&quot;20148&quot; value=&quot;5&quot;/&gt;&lt;property id=&quot;20300&quot; value=&quot;Slide 54 - &amp;quot;ketty.rodriguez1@upr.edu&amp;quot;&quot;/&gt;&lt;property id=&quot;20307&quot; value=&quot;272&quot;/&gt;&lt;/object&gt;&lt;object type=&quot;3&quot; unique_id=&quot;10051&quot;&gt;&lt;property id=&quot;20148&quot; value=&quot;5&quot;/&gt;&lt;property id=&quot;20300&quot; value=&quot;Slide 55&quot;/&gt;&lt;property id=&quot;20307&quot; value=&quot;274&quot;/&gt;&lt;/object&gt;&lt;object type=&quot;3&quot; unique_id=&quot;10052&quot;&gt;&lt;property id=&quot;20148&quot; value=&quot;5&quot;/&gt;&lt;property id=&quot;20300&quot; value=&quot;Slide 57&quot;/&gt;&lt;property id=&quot;20307&quot; value=&quot;309&quot;/&gt;&lt;/object&gt;&lt;object type=&quot;3&quot; unique_id=&quot;10053&quot;&gt;&lt;property id=&quot;20148&quot; value=&quot;5&quot;/&gt;&lt;property id=&quot;20300&quot; value=&quot;Slide 58&quot;/&gt;&lt;property id=&quot;20307&quot; value=&quot;264&quot;/&gt;&lt;/object&gt;&lt;object type=&quot;3&quot; unique_id=&quot;10054&quot;&gt;&lt;property id=&quot;20148&quot; value=&quot;5&quot;/&gt;&lt;property id=&quot;20300&quot; value=&quot;Slide 59&quot;/&gt;&lt;property id=&quot;20307&quot; value=&quot;258&quot;/&gt;&lt;/object&gt;&lt;object type=&quot;3&quot; unique_id=&quot;10055&quot;&gt;&lt;property id=&quot;20148&quot; value=&quot;5&quot;/&gt;&lt;property id=&quot;20300&quot; value=&quot;Slide 60&quot;/&gt;&lt;property id=&quot;20307&quot; value=&quot;267&quot;/&gt;&lt;/object&gt;&lt;object type=&quot;3&quot; unique_id=&quot;10650&quot;&gt;&lt;property id=&quot;20148&quot; value=&quot;5&quot;/&gt;&lt;property id=&quot;20300&quot; value=&quot;Slide 29 - &amp;quot;Definiendo e-book&amp;quot;&quot;/&gt;&lt;property id=&quot;20307&quot; value=&quot;340&quot;/&gt;&lt;/object&gt;&lt;object type=&quot;3&quot; unique_id=&quot;10651&quot;&gt;&lt;property id=&quot;20148&quot; value=&quot;5&quot;/&gt;&lt;property id=&quot;20300&quot; value=&quot;Slide 36&quot;/&gt;&lt;property id=&quot;20307&quot; value=&quot;341&quot;/&gt;&lt;/object&gt;&lt;object type=&quot;3&quot; unique_id=&quot;10652&quot;&gt;&lt;property id=&quot;20148&quot; value=&quot;5&quot;/&gt;&lt;property id=&quot;20300&quot; value=&quot;Slide 35&quot;/&gt;&lt;property id=&quot;20307&quot; value=&quot;345&quot;/&gt;&lt;/object&gt;&lt;object type=&quot;3&quot; unique_id=&quot;10653&quot;&gt;&lt;property id=&quot;20148&quot; value=&quot;5&quot;/&gt;&lt;property id=&quot;20300&quot; value=&quot;Slide 37&quot;/&gt;&lt;property id=&quot;20307&quot; value=&quot;343&quot;/&gt;&lt;/object&gt;&lt;object type=&quot;3&quot; unique_id=&quot;10654&quot;&gt;&lt;property id=&quot;20148&quot; value=&quot;5&quot;/&gt;&lt;property id=&quot;20300&quot; value=&quot;Slide 38&quot;/&gt;&lt;property id=&quot;20307&quot; value=&quot;344&quot;/&gt;&lt;/object&gt;&lt;object type=&quot;3&quot; unique_id=&quot;10655&quot;&gt;&lt;property id=&quot;20148&quot; value=&quot;5&quot;/&gt;&lt;property id=&quot;20300&quot; value=&quot;Slide 56&quot;/&gt;&lt;property id=&quot;20307&quot; value=&quot;342&quot;/&gt;&lt;/object&gt;&lt;object type=&quot;3&quot; unique_id=&quot;10896&quot;&gt;&lt;property id=&quot;20148&quot; value=&quot;5&quot;/&gt;&lt;property id=&quot;20300&quot; value=&quot;Slide 27 - &amp;quot;¿Qué sucede con los libros?&amp;quot;&quot;/&gt;&lt;property id=&quot;20307&quot; value=&quot;346&quot;/&gt;&lt;/object&gt;&lt;object type=&quot;3&quot; unique_id=&quot;11446&quot;&gt;&lt;property id=&quot;20148&quot; value=&quot;5&quot;/&gt;&lt;property id=&quot;20300&quot; value=&quot;Slide 30 - &amp;quot;El mercado de los e-books &amp;quot;&quot;/&gt;&lt;property id=&quot;20307&quot; value=&quot;348&quot;/&gt;&lt;/object&gt;&lt;object type=&quot;3&quot; unique_id=&quot;11447&quot;&gt;&lt;property id=&quot;20148&quot; value=&quot;5&quot;/&gt;&lt;property id=&quot;20300&quot; value=&quot;Slide 32 - &amp;quot;¿Por qué los E-Books no han alcanzado todo su potencial?&amp;quot;&quot;/&gt;&lt;property id=&quot;20307&quot; value=&quot;34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4061</Words>
  <Application>Microsoft Office PowerPoint</Application>
  <PresentationFormat>On-screen Show (4:3)</PresentationFormat>
  <Paragraphs>420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 Unicode MS</vt:lpstr>
      <vt:lpstr>Arial</vt:lpstr>
      <vt:lpstr>Calibri</vt:lpstr>
      <vt:lpstr>Georgia</vt:lpstr>
      <vt:lpstr>Tahoma</vt:lpstr>
      <vt:lpstr>Times New Roman</vt:lpstr>
      <vt:lpstr>Trebuchet MS</vt:lpstr>
      <vt:lpstr>Wingdings</vt:lpstr>
      <vt:lpstr>Office Theme</vt:lpstr>
      <vt:lpstr>  </vt:lpstr>
      <vt:lpstr>Complejidad del Ambiente en Bibliotecas Académicas</vt:lpstr>
      <vt:lpstr>Temas</vt:lpstr>
      <vt:lpstr>Antecedente Constitucional de la Ley de Derechos de Autor en Estados UnidosLey</vt:lpstr>
      <vt:lpstr>Evolución:  Ley de Derechos de Autor</vt:lpstr>
      <vt:lpstr>Evolución:  Ley de Derechos de Autor </vt:lpstr>
      <vt:lpstr> La Convención de Berna (1886)</vt:lpstr>
      <vt:lpstr>Reacción a la Ley de Derechos de Autor</vt:lpstr>
      <vt:lpstr>Ley de Derechos de Autor de 1976, 1978</vt:lpstr>
      <vt:lpstr>¿Quién es el Dueño de los Derechos de Autor?</vt:lpstr>
      <vt:lpstr>PowerPoint Presentation</vt:lpstr>
      <vt:lpstr>Uso Justo: Sección 107</vt:lpstr>
      <vt:lpstr>Uso justo (sección 107)- ¿Cómo se identifica ?</vt:lpstr>
      <vt:lpstr>Uso Justo, Sección 107:  Casos Claves  </vt:lpstr>
      <vt:lpstr>Uso Justo : Casos Claves  Reproducciones de “Coursepacks”</vt:lpstr>
      <vt:lpstr>Uso Justo Sección 107 (Casos Claves) cont.</vt:lpstr>
      <vt:lpstr>Circular 21:Reproduction of Copyrighted Works by Educators and Librarians, pp. 7-8, http://www.copyright.gov/circs/circ21.pdf</vt:lpstr>
      <vt:lpstr>Uso Justo : Casos Claves</vt:lpstr>
      <vt:lpstr>Uso Justo (otros casos)</vt:lpstr>
      <vt:lpstr>Leibovitz v. Paramount Pictures Corp.</vt:lpstr>
      <vt:lpstr>La Primera Venta (Sección 109)</vt:lpstr>
      <vt:lpstr>La Primera Venta: Casos Claves </vt:lpstr>
      <vt:lpstr> La Primera Venta (casos Claves) cont.</vt:lpstr>
      <vt:lpstr>La Primera Venta (casos Claves) cont.</vt:lpstr>
      <vt:lpstr>Reproducción de Recursos en Bibliotecas (Sección 108)</vt:lpstr>
      <vt:lpstr>Puntos a recordar al aplicar la Ley de Derechos de Autor de 1976</vt:lpstr>
      <vt:lpstr>Recursos en Internet que ayudan en la toma de decisiones</vt:lpstr>
      <vt:lpstr>La Evolución  de la Ley demuestra:</vt:lpstr>
      <vt:lpstr>¿Quienes abogan por medidas más restrictivas??</vt:lpstr>
      <vt:lpstr>PowerPoint Presentation</vt:lpstr>
      <vt:lpstr>De lo impreso a lo digital (ownership vs access): impacto en la institución</vt:lpstr>
      <vt:lpstr>Altas expectativas del formato electrónico</vt:lpstr>
      <vt:lpstr>PowerPoint Presentation</vt:lpstr>
      <vt:lpstr>¿Qué es un e-book?</vt:lpstr>
      <vt:lpstr>Definiendo e-book</vt:lpstr>
      <vt:lpstr>El mercado de los ebooks </vt:lpstr>
      <vt:lpstr>¿Por qué los ebooks no han alcanzado todo su potencial?</vt:lpstr>
      <vt:lpstr>El Problema Fundamental de los ebooks es  acceso</vt:lpstr>
      <vt:lpstr>Complejidad del Ambiente en Bibliotecas Académicas</vt:lpstr>
      <vt:lpstr>Consolidación en la industria de las publicaciones</vt:lpstr>
      <vt:lpstr>El problema con los “Big 6”</vt:lpstr>
      <vt:lpstr>Las Casas Publicadoras y DRM</vt:lpstr>
      <vt:lpstr>El interés en lucro via licencias y DRM: Impacto</vt:lpstr>
      <vt:lpstr>PowerPoint Presentation</vt:lpstr>
      <vt:lpstr>Los ebooks en el Sistema de Bibliotecas</vt:lpstr>
      <vt:lpstr>Experiencia de la BCBI con ebooks: Plataforma de  Ebrary</vt:lpstr>
      <vt:lpstr>Experiencia de la BCBI: ebooks</vt:lpstr>
      <vt:lpstr>Es necesario buscar el recurso en la plataforma</vt:lpstr>
      <vt:lpstr>Condiciones de uso</vt:lpstr>
      <vt:lpstr>Acceso via IP- RDA Tool Kit</vt:lpstr>
      <vt:lpstr>E-books- Experiencia de otros países</vt:lpstr>
      <vt:lpstr>JISC National eBooks Observatory  UK          http://jiscebooks.org/</vt:lpstr>
      <vt:lpstr>Canadá http://www.canarie.ca/</vt:lpstr>
      <vt:lpstr>España http://www.mecd.gob.es/cultura-mecd/areas-cultura/libro/mc/observatoriolect/redirige/estudios-e-informes/elaborados-por-el-observatoriolect.html</vt:lpstr>
      <vt:lpstr>PowerPoint Presentation</vt:lpstr>
      <vt:lpstr>Recomendaciones</vt:lpstr>
      <vt:lpstr>Movimientos y Coaliciones</vt:lpstr>
      <vt:lpstr>Repositorios Institucionales</vt:lpstr>
      <vt:lpstr>Organizaciones y Fundaciones</vt:lpstr>
      <vt:lpstr>Uso de Contenido de Terceros en Educación a Distancia:  Alternativas</vt:lpstr>
      <vt:lpstr>Library Journal</vt:lpstr>
      <vt:lpstr>Referencias</vt:lpstr>
      <vt:lpstr>ketty.rodriguez1@upr.edu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JCamacho</dc:creator>
  <cp:lastModifiedBy>Ketty</cp:lastModifiedBy>
  <cp:revision>390</cp:revision>
  <dcterms:created xsi:type="dcterms:W3CDTF">2012-07-11T11:55:58Z</dcterms:created>
  <dcterms:modified xsi:type="dcterms:W3CDTF">2016-05-19T18:40:07Z</dcterms:modified>
</cp:coreProperties>
</file>